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26.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Lst>
  <p:notesMasterIdLst>
    <p:notesMasterId r:id="rId55"/>
  </p:notesMasterIdLst>
  <p:sldIdLst>
    <p:sldId id="256" r:id="rId2"/>
    <p:sldId id="257" r:id="rId3"/>
    <p:sldId id="258" r:id="rId4"/>
    <p:sldId id="319" r:id="rId5"/>
    <p:sldId id="259" r:id="rId6"/>
    <p:sldId id="320" r:id="rId7"/>
    <p:sldId id="321" r:id="rId8"/>
    <p:sldId id="260" r:id="rId9"/>
    <p:sldId id="295" r:id="rId10"/>
    <p:sldId id="309" r:id="rId11"/>
    <p:sldId id="322" r:id="rId12"/>
    <p:sldId id="261" r:id="rId13"/>
    <p:sldId id="353" r:id="rId14"/>
    <p:sldId id="352" r:id="rId15"/>
    <p:sldId id="323" r:id="rId16"/>
    <p:sldId id="350" r:id="rId17"/>
    <p:sldId id="351" r:id="rId18"/>
    <p:sldId id="298" r:id="rId19"/>
    <p:sldId id="329" r:id="rId20"/>
    <p:sldId id="324" r:id="rId21"/>
    <p:sldId id="331" r:id="rId22"/>
    <p:sldId id="301" r:id="rId23"/>
    <p:sldId id="333" r:id="rId24"/>
    <p:sldId id="302" r:id="rId25"/>
    <p:sldId id="334" r:id="rId26"/>
    <p:sldId id="304" r:id="rId27"/>
    <p:sldId id="325" r:id="rId28"/>
    <p:sldId id="305" r:id="rId29"/>
    <p:sldId id="335" r:id="rId30"/>
    <p:sldId id="306" r:id="rId31"/>
    <p:sldId id="336" r:id="rId32"/>
    <p:sldId id="308" r:id="rId33"/>
    <p:sldId id="337" r:id="rId34"/>
    <p:sldId id="307" r:id="rId35"/>
    <p:sldId id="338" r:id="rId36"/>
    <p:sldId id="354" r:id="rId37"/>
    <p:sldId id="355" r:id="rId38"/>
    <p:sldId id="310" r:id="rId39"/>
    <p:sldId id="339" r:id="rId40"/>
    <p:sldId id="311" r:id="rId41"/>
    <p:sldId id="340" r:id="rId42"/>
    <p:sldId id="314" r:id="rId43"/>
    <p:sldId id="342" r:id="rId44"/>
    <p:sldId id="315" r:id="rId45"/>
    <p:sldId id="343" r:id="rId46"/>
    <p:sldId id="326" r:id="rId47"/>
    <p:sldId id="348" r:id="rId48"/>
    <p:sldId id="318" r:id="rId49"/>
    <p:sldId id="349" r:id="rId50"/>
    <p:sldId id="328" r:id="rId51"/>
    <p:sldId id="356" r:id="rId52"/>
    <p:sldId id="293" r:id="rId53"/>
    <p:sldId id="294" r:id="rId54"/>
  </p:sldIdLst>
  <p:sldSz cx="18288000" cy="10287000"/>
  <p:notesSz cx="6858000" cy="9144000"/>
  <p:embeddedFontLst>
    <p:embeddedFont>
      <p:font typeface="Bahnschrift SemiBold" panose="020B0502040204020203" pitchFamily="34" charset="0"/>
      <p:bold r:id="rId56"/>
    </p:embeddedFont>
    <p:embeddedFont>
      <p:font typeface="Inter" panose="020B0604020202020204" charset="0"/>
      <p:bold r:id="rId57"/>
      <p:boldItalic r:id="rId58"/>
    </p:embeddedFont>
    <p:embeddedFont>
      <p:font typeface="Calibri Light" panose="020F0302020204030204" pitchFamily="34" charset="0"/>
      <p:regular r:id="rId59"/>
      <p:italic r:id="rId60"/>
    </p:embeddedFont>
    <p:embeddedFont>
      <p:font typeface="Calibri" panose="020F050202020403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grmukrXiN2UNqYFCtm4owl81eM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AE1"/>
    <a:srgbClr val="F0C7AF"/>
    <a:srgbClr val="F7B086"/>
    <a:srgbClr val="EDA692"/>
    <a:srgbClr val="D461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0709" autoAdjust="0"/>
  </p:normalViewPr>
  <p:slideViewPr>
    <p:cSldViewPr snapToGrid="0">
      <p:cViewPr>
        <p:scale>
          <a:sx n="33" d="100"/>
          <a:sy n="33" d="100"/>
        </p:scale>
        <p:origin x="828" y="-318"/>
      </p:cViewPr>
      <p:guideLst>
        <p:guide orient="horz" pos="2160"/>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962905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308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317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err="1" smtClean="0">
                <a:solidFill>
                  <a:srgbClr val="000000"/>
                </a:solidFill>
                <a:effectLst/>
                <a:latin typeface="Arial"/>
                <a:ea typeface="Arial"/>
                <a:cs typeface="Arial"/>
                <a:sym typeface="Arial"/>
              </a:rPr>
              <a:t>Seemab</a:t>
            </a:r>
            <a:r>
              <a:rPr lang="en-US" sz="1100" b="1" i="0" u="none" strike="noStrike" cap="none" dirty="0" smtClean="0">
                <a:solidFill>
                  <a:srgbClr val="000000"/>
                </a:solidFill>
                <a:effectLst/>
                <a:latin typeface="Arial"/>
                <a:ea typeface="Arial"/>
                <a:cs typeface="Arial"/>
                <a:sym typeface="Arial"/>
              </a:rPr>
              <a:t> Asif:</a:t>
            </a:r>
            <a:br>
              <a:rPr lang="en-US" sz="1100" b="1" i="0" u="none" strike="noStrike" cap="none" dirty="0" smtClean="0">
                <a:solidFill>
                  <a:srgbClr val="000000"/>
                </a:solidFill>
                <a:effectLst/>
                <a:latin typeface="Arial"/>
                <a:ea typeface="Arial"/>
                <a:cs typeface="Arial"/>
                <a:sym typeface="Arial"/>
              </a:rPr>
            </a:b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Seemab</a:t>
            </a:r>
            <a:r>
              <a:rPr lang="en-US" sz="1100" b="1" i="0" u="none" strike="noStrike" cap="none" dirty="0" smtClean="0">
                <a:solidFill>
                  <a:srgbClr val="000000"/>
                </a:solidFill>
                <a:effectLst/>
                <a:latin typeface="Arial"/>
                <a:ea typeface="Arial"/>
                <a:cs typeface="Arial"/>
                <a:sym typeface="Arial"/>
              </a:rPr>
              <a:t> Asif:</a:t>
            </a:r>
            <a:br>
              <a:rPr lang="en-US" sz="1100" b="1"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Thank you to </a:t>
            </a:r>
            <a:r>
              <a:rPr lang="en-US" sz="1100" b="0" i="0" u="none" strike="noStrike" cap="none" dirty="0" err="1" smtClean="0">
                <a:solidFill>
                  <a:srgbClr val="000000"/>
                </a:solidFill>
                <a:effectLst/>
                <a:latin typeface="Arial"/>
                <a:ea typeface="Arial"/>
                <a:cs typeface="Arial"/>
                <a:sym typeface="Arial"/>
              </a:rPr>
              <a:t>Wajid</a:t>
            </a:r>
            <a:r>
              <a:rPr lang="en-US" sz="1100" b="0" i="0" u="none" strike="noStrike" cap="none" dirty="0" smtClean="0">
                <a:solidFill>
                  <a:srgbClr val="000000"/>
                </a:solidFill>
                <a:effectLst/>
                <a:latin typeface="Arial"/>
                <a:ea typeface="Arial"/>
                <a:cs typeface="Arial"/>
                <a:sym typeface="Arial"/>
              </a:rPr>
              <a:t> Ali Syed and all of our panelists for that powerful conversation.</a:t>
            </a:r>
          </a:p>
          <a:p>
            <a:r>
              <a:rPr lang="en-US" sz="1100" b="0" i="0" u="none" strike="noStrike" cap="none" dirty="0" smtClean="0">
                <a:solidFill>
                  <a:srgbClr val="000000"/>
                </a:solidFill>
                <a:effectLst/>
                <a:latin typeface="Arial"/>
                <a:ea typeface="Arial"/>
                <a:cs typeface="Arial"/>
                <a:sym typeface="Arial"/>
              </a:rPr>
              <a:t>We now move to our keynote remarks by </a:t>
            </a:r>
            <a:r>
              <a:rPr lang="en-US" sz="1100" b="1" i="0" u="none" strike="noStrike" cap="none" dirty="0" smtClean="0">
                <a:solidFill>
                  <a:srgbClr val="000000"/>
                </a:solidFill>
                <a:effectLst/>
                <a:latin typeface="Arial"/>
                <a:ea typeface="Arial"/>
                <a:cs typeface="Arial"/>
                <a:sym typeface="Arial"/>
              </a:rPr>
              <a:t>Carol Ann Schwartz of Hadassah</a:t>
            </a:r>
            <a:r>
              <a:rPr lang="en-US" sz="1100" b="0" i="0" u="none" strike="noStrike" cap="none" dirty="0" smtClean="0">
                <a:solidFill>
                  <a:srgbClr val="000000"/>
                </a:solidFill>
                <a:effectLst/>
                <a:latin typeface="Arial"/>
                <a:ea typeface="Arial"/>
                <a:cs typeface="Arial"/>
                <a:sym typeface="Arial"/>
              </a:rPr>
              <a:t>.</a:t>
            </a:r>
          </a:p>
          <a:p>
            <a:r>
              <a:rPr lang="en-US" sz="1100" b="0" i="0" u="none" strike="noStrike" cap="none" dirty="0" smtClean="0">
                <a:solidFill>
                  <a:srgbClr val="000000"/>
                </a:solidFill>
                <a:effectLst/>
                <a:latin typeface="Arial"/>
                <a:ea typeface="Arial"/>
                <a:cs typeface="Arial"/>
                <a:sym typeface="Arial"/>
              </a:rPr>
              <a:t>Carol Ann Schwartz is Hadassah’s 28th national president. She has more than 30 years of service to Hadassah at the local, regional and national levels, including serving as a member of the Board of Directors and as national secretary and national vice president.</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An ardent Zionist leader, Carol Ann represents Hadassah around the globe. In addition to being a board member of the World Zionist Organization, she also she serves on the AZM (American Zionist Movement) Board, Conference of Presidents of Major Jewish American Organizations Board and JNF-USA Board of Governors.</a:t>
            </a:r>
          </a:p>
          <a:p>
            <a:r>
              <a:rPr lang="en-US" sz="1100" b="0" i="0" u="none" strike="noStrike" cap="none" dirty="0" smtClean="0">
                <a:solidFill>
                  <a:srgbClr val="000000"/>
                </a:solidFill>
                <a:effectLst/>
                <a:latin typeface="Arial"/>
                <a:ea typeface="Arial"/>
                <a:cs typeface="Arial"/>
                <a:sym typeface="Arial"/>
              </a:rPr>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She has been active in her local community on boards and committees, including </a:t>
            </a:r>
            <a:r>
              <a:rPr lang="en-US" sz="1100" b="0" i="0" u="none" strike="noStrike" cap="none" dirty="0" err="1" smtClean="0">
                <a:solidFill>
                  <a:srgbClr val="000000"/>
                </a:solidFill>
                <a:effectLst/>
                <a:latin typeface="Arial"/>
                <a:ea typeface="Arial"/>
                <a:cs typeface="Arial"/>
                <a:sym typeface="Arial"/>
              </a:rPr>
              <a:t>Adath</a:t>
            </a:r>
            <a:r>
              <a:rPr lang="en-US" sz="1100" b="0" i="0" u="none" strike="noStrike" cap="none" dirty="0" smtClean="0">
                <a:solidFill>
                  <a:srgbClr val="000000"/>
                </a:solidFill>
                <a:effectLst/>
                <a:latin typeface="Arial"/>
                <a:ea typeface="Arial"/>
                <a:cs typeface="Arial"/>
                <a:sym typeface="Arial"/>
              </a:rPr>
              <a:t> Israel Synagogue, Jewish Federation of Cincinnati, Hillel and others.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Carol Ann earned a Bachelor of Business Administration in marketing and management from the University of Cincinnati and a Master of Business Administration in finance from Xavier University. Following seven-plus years in banking, Carol Ann took another path to work with her family in commercial real estate.</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Carol Ann and her husband, Michael, have been married for 40 years and have three children. They have all traveled to Israel many times, and their oldest son lives in Israel and has served in the IDF.</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This moment is deeply meaningful because when women come together, great things happen. When a Muslim &amp; </a:t>
            </a:r>
            <a:r>
              <a:rPr lang="en-US" sz="1100" b="0" i="0" u="none" strike="noStrike" cap="none" dirty="0" err="1" smtClean="0">
                <a:solidFill>
                  <a:srgbClr val="000000"/>
                </a:solidFill>
                <a:effectLst/>
                <a:latin typeface="Arial"/>
                <a:ea typeface="Arial"/>
                <a:cs typeface="Arial"/>
                <a:sym typeface="Arial"/>
              </a:rPr>
              <a:t>multifaith</a:t>
            </a:r>
            <a:r>
              <a:rPr lang="en-US" sz="1100" b="0" i="0" u="none" strike="noStrike" cap="none" dirty="0" smtClean="0">
                <a:solidFill>
                  <a:srgbClr val="000000"/>
                </a:solidFill>
                <a:effectLst/>
                <a:latin typeface="Arial"/>
                <a:ea typeface="Arial"/>
                <a:cs typeface="Arial"/>
                <a:sym typeface="Arial"/>
              </a:rPr>
              <a:t> women’s organization and a Jewish women’s organization stand together, we show what courage, friendship, and shared purpose can build.</a:t>
            </a:r>
          </a:p>
          <a:p>
            <a:r>
              <a:rPr lang="en-US" sz="1100" b="0" i="0" u="none" strike="noStrike" cap="none" dirty="0" smtClean="0">
                <a:solidFill>
                  <a:srgbClr val="000000"/>
                </a:solidFill>
                <a:effectLst/>
                <a:latin typeface="Arial"/>
                <a:ea typeface="Arial"/>
                <a:cs typeface="Arial"/>
                <a:sym typeface="Arial"/>
              </a:rPr>
              <a:t>At AMMWEC, we believe that when women speak — and when women speak to each other — families, communities, and society improve.</a:t>
            </a:r>
          </a:p>
          <a:p>
            <a:r>
              <a:rPr lang="en-US" sz="1100" b="0" i="0" u="none" strike="noStrike" cap="none" dirty="0" smtClean="0">
                <a:solidFill>
                  <a:srgbClr val="000000"/>
                </a:solidFill>
                <a:effectLst/>
                <a:latin typeface="Arial"/>
                <a:ea typeface="Arial"/>
                <a:cs typeface="Arial"/>
                <a:sym typeface="Arial"/>
              </a:rPr>
              <a:t>Hadassah has long represented Jewish women’s leadership, love for Israel, healing, advocacy, and moral courage. AMMWEC is proud to stand with Hadassah in the fight against antisemitism, hate, and extremism</a:t>
            </a: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9547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smtClean="0">
                <a:solidFill>
                  <a:srgbClr val="000000"/>
                </a:solidFill>
                <a:effectLst/>
                <a:latin typeface="Arial"/>
                <a:ea typeface="Arial"/>
                <a:cs typeface="Arial"/>
                <a:sym typeface="Arial"/>
              </a:rPr>
              <a:t>Please join me in welcoming </a:t>
            </a:r>
            <a:r>
              <a:rPr lang="en-US" sz="1100" b="1" i="0" u="none" strike="noStrike" cap="none" dirty="0" smtClean="0">
                <a:solidFill>
                  <a:srgbClr val="000000"/>
                </a:solidFill>
                <a:effectLst/>
                <a:latin typeface="Arial"/>
                <a:ea typeface="Arial"/>
                <a:cs typeface="Arial"/>
                <a:sym typeface="Arial"/>
              </a:rPr>
              <a:t>Carol Ann Schwartz</a:t>
            </a:r>
            <a:r>
              <a:rPr lang="en-US" sz="1100" b="0" i="0" u="none" strike="noStrike" cap="none" dirty="0" smtClean="0">
                <a:solidFill>
                  <a:srgbClr val="000000"/>
                </a:solidFill>
                <a:effectLst/>
                <a:latin typeface="Arial"/>
                <a:ea typeface="Arial"/>
                <a:cs typeface="Arial"/>
                <a:sym typeface="Arial"/>
              </a:rPr>
              <a:t> to address the audience.</a:t>
            </a:r>
          </a:p>
          <a:p>
            <a:pPr marL="0" lvl="0" indent="0" algn="l" rtl="0">
              <a:spcBef>
                <a:spcPts val="0"/>
              </a:spcBef>
              <a:spcAft>
                <a:spcPts val="0"/>
              </a:spcAft>
              <a:buNone/>
            </a:pPr>
            <a:endParaRPr dirty="0"/>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730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err="1" smtClean="0">
                <a:solidFill>
                  <a:srgbClr val="000000"/>
                </a:solidFill>
                <a:effectLst/>
                <a:latin typeface="Arial"/>
                <a:ea typeface="Arial"/>
                <a:cs typeface="Arial"/>
                <a:sym typeface="Arial"/>
              </a:rPr>
              <a:t>Seemab</a:t>
            </a:r>
            <a:r>
              <a:rPr lang="en-US" sz="1100" b="1" i="0" u="none" strike="noStrike" cap="none" dirty="0" smtClean="0">
                <a:solidFill>
                  <a:srgbClr val="000000"/>
                </a:solidFill>
                <a:effectLst/>
                <a:latin typeface="Arial"/>
                <a:ea typeface="Arial"/>
                <a:cs typeface="Arial"/>
                <a:sym typeface="Arial"/>
              </a:rPr>
              <a:t> Asif:</a:t>
            </a:r>
            <a:br>
              <a:rPr lang="en-US" sz="1100" b="1" i="0" u="none" strike="noStrike" cap="none" dirty="0" smtClean="0">
                <a:solidFill>
                  <a:srgbClr val="000000"/>
                </a:solidFill>
                <a:effectLst/>
                <a:latin typeface="Arial"/>
                <a:ea typeface="Arial"/>
                <a:cs typeface="Arial"/>
                <a:sym typeface="Arial"/>
              </a:rPr>
            </a:b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Seemab</a:t>
            </a:r>
            <a:r>
              <a:rPr lang="en-US" sz="1100" b="1" i="0" u="none" strike="noStrike" cap="none" dirty="0" smtClean="0">
                <a:solidFill>
                  <a:srgbClr val="000000"/>
                </a:solidFill>
                <a:effectLst/>
                <a:latin typeface="Arial"/>
                <a:ea typeface="Arial"/>
                <a:cs typeface="Arial"/>
                <a:sym typeface="Arial"/>
              </a:rPr>
              <a:t> Asif:</a:t>
            </a:r>
            <a:br>
              <a:rPr lang="en-US" sz="1100" b="1"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Thank you to </a:t>
            </a:r>
            <a:r>
              <a:rPr lang="en-US" sz="1100" b="0" i="0" u="none" strike="noStrike" cap="none" dirty="0" err="1" smtClean="0">
                <a:solidFill>
                  <a:srgbClr val="000000"/>
                </a:solidFill>
                <a:effectLst/>
                <a:latin typeface="Arial"/>
                <a:ea typeface="Arial"/>
                <a:cs typeface="Arial"/>
                <a:sym typeface="Arial"/>
              </a:rPr>
              <a:t>Wajid</a:t>
            </a:r>
            <a:r>
              <a:rPr lang="en-US" sz="1100" b="0" i="0" u="none" strike="noStrike" cap="none" dirty="0" smtClean="0">
                <a:solidFill>
                  <a:srgbClr val="000000"/>
                </a:solidFill>
                <a:effectLst/>
                <a:latin typeface="Arial"/>
                <a:ea typeface="Arial"/>
                <a:cs typeface="Arial"/>
                <a:sym typeface="Arial"/>
              </a:rPr>
              <a:t> Ali Syed and all of our panelists for that powerful conversation.</a:t>
            </a:r>
          </a:p>
          <a:p>
            <a:r>
              <a:rPr lang="en-US" sz="1100" b="0" i="0" u="none" strike="noStrike" cap="none" dirty="0" smtClean="0">
                <a:solidFill>
                  <a:srgbClr val="000000"/>
                </a:solidFill>
                <a:effectLst/>
                <a:latin typeface="Arial"/>
                <a:ea typeface="Arial"/>
                <a:cs typeface="Arial"/>
                <a:sym typeface="Arial"/>
              </a:rPr>
              <a:t>We now move to our keynote remarks by </a:t>
            </a:r>
            <a:r>
              <a:rPr lang="en-US" sz="1100" b="1" i="0" u="none" strike="noStrike" cap="none" dirty="0" smtClean="0">
                <a:solidFill>
                  <a:srgbClr val="000000"/>
                </a:solidFill>
                <a:effectLst/>
                <a:latin typeface="Arial"/>
                <a:ea typeface="Arial"/>
                <a:cs typeface="Arial"/>
                <a:sym typeface="Arial"/>
              </a:rPr>
              <a:t>Carol Ann Schwartz of Hadassah</a:t>
            </a:r>
            <a:r>
              <a:rPr lang="en-US" sz="1100" b="0" i="0" u="none" strike="noStrike" cap="none" dirty="0" smtClean="0">
                <a:solidFill>
                  <a:srgbClr val="000000"/>
                </a:solidFill>
                <a:effectLst/>
                <a:latin typeface="Arial"/>
                <a:ea typeface="Arial"/>
                <a:cs typeface="Arial"/>
                <a:sym typeface="Arial"/>
              </a:rPr>
              <a:t>.</a:t>
            </a:r>
          </a:p>
          <a:p>
            <a:r>
              <a:rPr lang="en-US" sz="1100" b="0" i="0" u="none" strike="noStrike" cap="none" dirty="0" smtClean="0">
                <a:solidFill>
                  <a:srgbClr val="000000"/>
                </a:solidFill>
                <a:effectLst/>
                <a:latin typeface="Arial"/>
                <a:ea typeface="Arial"/>
                <a:cs typeface="Arial"/>
                <a:sym typeface="Arial"/>
              </a:rPr>
              <a:t>Carol Ann Schwartz is Hadassah’s 28th national president. She has more than 30 years of service to Hadassah at the local, regional and national levels, including serving as a member of the Board of Directors and as national secretary and national vice president.</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An ardent Zionist leader, Carol Ann represents Hadassah around the globe. In addition to being a board member of the World Zionist Organization, she also she serves on the AZM (American Zionist Movement) Board, Conference of Presidents of Major Jewish American Organizations Board and JNF-USA Board of Governors.</a:t>
            </a:r>
          </a:p>
          <a:p>
            <a:r>
              <a:rPr lang="en-US" sz="1100" b="0" i="0" u="none" strike="noStrike" cap="none" dirty="0" smtClean="0">
                <a:solidFill>
                  <a:srgbClr val="000000"/>
                </a:solidFill>
                <a:effectLst/>
                <a:latin typeface="Arial"/>
                <a:ea typeface="Arial"/>
                <a:cs typeface="Arial"/>
                <a:sym typeface="Arial"/>
              </a:rPr>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She has been active in her local community on boards and committees, including </a:t>
            </a:r>
            <a:r>
              <a:rPr lang="en-US" sz="1100" b="0" i="0" u="none" strike="noStrike" cap="none" dirty="0" err="1" smtClean="0">
                <a:solidFill>
                  <a:srgbClr val="000000"/>
                </a:solidFill>
                <a:effectLst/>
                <a:latin typeface="Arial"/>
                <a:ea typeface="Arial"/>
                <a:cs typeface="Arial"/>
                <a:sym typeface="Arial"/>
              </a:rPr>
              <a:t>Adath</a:t>
            </a:r>
            <a:r>
              <a:rPr lang="en-US" sz="1100" b="0" i="0" u="none" strike="noStrike" cap="none" dirty="0" smtClean="0">
                <a:solidFill>
                  <a:srgbClr val="000000"/>
                </a:solidFill>
                <a:effectLst/>
                <a:latin typeface="Arial"/>
                <a:ea typeface="Arial"/>
                <a:cs typeface="Arial"/>
                <a:sym typeface="Arial"/>
              </a:rPr>
              <a:t> Israel Synagogue, Jewish Federation of Cincinnati, Hillel and others.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Carol Ann earned a Bachelor of Business Administration in marketing and management from the University of Cincinnati and a Master of Business Administration in finance from Xavier University. Following seven-plus years in banking, Carol Ann took another path to work with her family in commercial real estate.</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Carol Ann and her husband, Michael, have been married for 40 years and have three children. They have all traveled to Israel many times, and their oldest son lives in Israel and has served in the IDF.</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This moment is deeply meaningful because when women come together, great things happen. When a Muslim &amp; </a:t>
            </a:r>
            <a:r>
              <a:rPr lang="en-US" sz="1100" b="0" i="0" u="none" strike="noStrike" cap="none" dirty="0" err="1" smtClean="0">
                <a:solidFill>
                  <a:srgbClr val="000000"/>
                </a:solidFill>
                <a:effectLst/>
                <a:latin typeface="Arial"/>
                <a:ea typeface="Arial"/>
                <a:cs typeface="Arial"/>
                <a:sym typeface="Arial"/>
              </a:rPr>
              <a:t>multifaith</a:t>
            </a:r>
            <a:r>
              <a:rPr lang="en-US" sz="1100" b="0" i="0" u="none" strike="noStrike" cap="none" dirty="0" smtClean="0">
                <a:solidFill>
                  <a:srgbClr val="000000"/>
                </a:solidFill>
                <a:effectLst/>
                <a:latin typeface="Arial"/>
                <a:ea typeface="Arial"/>
                <a:cs typeface="Arial"/>
                <a:sym typeface="Arial"/>
              </a:rPr>
              <a:t> women’s organization and a Jewish women’s organization stand together, we show what courage, friendship, and shared purpose can build.</a:t>
            </a:r>
          </a:p>
          <a:p>
            <a:r>
              <a:rPr lang="en-US" sz="1100" b="0" i="0" u="none" strike="noStrike" cap="none" dirty="0" smtClean="0">
                <a:solidFill>
                  <a:srgbClr val="000000"/>
                </a:solidFill>
                <a:effectLst/>
                <a:latin typeface="Arial"/>
                <a:ea typeface="Arial"/>
                <a:cs typeface="Arial"/>
                <a:sym typeface="Arial"/>
              </a:rPr>
              <a:t>At AMMWEC, we believe that when women speak — and when women speak to each other — families, communities, and society improve.</a:t>
            </a:r>
          </a:p>
          <a:p>
            <a:r>
              <a:rPr lang="en-US" sz="1100" b="0" i="0" u="none" strike="noStrike" cap="none" dirty="0" smtClean="0">
                <a:solidFill>
                  <a:srgbClr val="000000"/>
                </a:solidFill>
                <a:effectLst/>
                <a:latin typeface="Arial"/>
                <a:ea typeface="Arial"/>
                <a:cs typeface="Arial"/>
                <a:sym typeface="Arial"/>
              </a:rPr>
              <a:t>Hadassah has long represented Jewish women’s leadership, love for Israel, healing, advocacy, and moral courage. AMMWEC is proud to stand with Hadassah in the fight against antisemitism, hate, and extremism</a:t>
            </a: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7423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smtClean="0">
                <a:solidFill>
                  <a:srgbClr val="000000"/>
                </a:solidFill>
                <a:effectLst/>
                <a:latin typeface="Arial"/>
                <a:ea typeface="Arial"/>
                <a:cs typeface="Arial"/>
                <a:sym typeface="Arial"/>
              </a:rPr>
              <a:t>Please join me in welcoming </a:t>
            </a:r>
            <a:r>
              <a:rPr lang="en-US" sz="1100" b="1" i="0" u="none" strike="noStrike" cap="none" dirty="0" smtClean="0">
                <a:solidFill>
                  <a:srgbClr val="000000"/>
                </a:solidFill>
                <a:effectLst/>
                <a:latin typeface="Arial"/>
                <a:ea typeface="Arial"/>
                <a:cs typeface="Arial"/>
                <a:sym typeface="Arial"/>
              </a:rPr>
              <a:t>Carol Ann Schwartz</a:t>
            </a:r>
            <a:r>
              <a:rPr lang="en-US" sz="1100" b="0" i="0" u="none" strike="noStrike" cap="none" dirty="0" smtClean="0">
                <a:solidFill>
                  <a:srgbClr val="000000"/>
                </a:solidFill>
                <a:effectLst/>
                <a:latin typeface="Arial"/>
                <a:ea typeface="Arial"/>
                <a:cs typeface="Arial"/>
                <a:sym typeface="Arial"/>
              </a:rPr>
              <a:t> to address the audience.</a:t>
            </a:r>
          </a:p>
          <a:p>
            <a:pPr marL="0" lvl="0" indent="0" algn="l" rtl="0">
              <a:spcBef>
                <a:spcPts val="0"/>
              </a:spcBef>
              <a:spcAft>
                <a:spcPts val="0"/>
              </a:spcAft>
              <a:buNone/>
            </a:pPr>
            <a:endParaRPr dirty="0"/>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025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548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95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744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3059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248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err="1" smtClean="0">
                <a:solidFill>
                  <a:srgbClr val="000000"/>
                </a:solidFill>
                <a:effectLst/>
                <a:latin typeface="Arial"/>
                <a:ea typeface="Arial"/>
                <a:cs typeface="Arial"/>
                <a:sym typeface="Arial"/>
              </a:rPr>
              <a:t>Seemab</a:t>
            </a:r>
            <a:r>
              <a:rPr lang="en-US" sz="1100" b="1" i="0" u="none" strike="noStrike" cap="none" dirty="0" smtClean="0">
                <a:solidFill>
                  <a:srgbClr val="000000"/>
                </a:solidFill>
                <a:effectLst/>
                <a:latin typeface="Arial"/>
                <a:ea typeface="Arial"/>
                <a:cs typeface="Arial"/>
                <a:sym typeface="Arial"/>
              </a:rPr>
              <a:t> Asif:</a:t>
            </a:r>
            <a:br>
              <a:rPr lang="en-US" sz="1100" b="1"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Good morning, everyone, and welcome to the AMMWEC National Coalition Against Antisemitism &amp; Hate Conference.</a:t>
            </a:r>
          </a:p>
          <a:p>
            <a:r>
              <a:rPr lang="en-US" sz="1100" b="0" i="0" u="none" strike="noStrike" cap="none" dirty="0" smtClean="0">
                <a:solidFill>
                  <a:srgbClr val="000000"/>
                </a:solidFill>
                <a:effectLst/>
                <a:latin typeface="Arial"/>
                <a:ea typeface="Arial"/>
                <a:cs typeface="Arial"/>
                <a:sym typeface="Arial"/>
              </a:rPr>
              <a:t>My name is </a:t>
            </a:r>
            <a:r>
              <a:rPr lang="en-US" sz="1100" b="1" i="0" u="none" strike="noStrike" cap="none" dirty="0" err="1" smtClean="0">
                <a:solidFill>
                  <a:srgbClr val="000000"/>
                </a:solidFill>
                <a:effectLst/>
                <a:latin typeface="Arial"/>
                <a:ea typeface="Arial"/>
                <a:cs typeface="Arial"/>
                <a:sym typeface="Arial"/>
              </a:rPr>
              <a:t>Seemab</a:t>
            </a:r>
            <a:r>
              <a:rPr lang="en-US" sz="1100" b="1" i="0" u="none" strike="noStrike" cap="none" dirty="0" smtClean="0">
                <a:solidFill>
                  <a:srgbClr val="000000"/>
                </a:solidFill>
                <a:effectLst/>
                <a:latin typeface="Arial"/>
                <a:ea typeface="Arial"/>
                <a:cs typeface="Arial"/>
                <a:sym typeface="Arial"/>
              </a:rPr>
              <a:t> Asif</a:t>
            </a:r>
            <a:r>
              <a:rPr lang="en-US" sz="1100" b="0" i="0" u="none" strike="noStrike" cap="none" dirty="0" smtClean="0">
                <a:solidFill>
                  <a:srgbClr val="000000"/>
                </a:solidFill>
                <a:effectLst/>
                <a:latin typeface="Arial"/>
                <a:ea typeface="Arial"/>
                <a:cs typeface="Arial"/>
                <a:sym typeface="Arial"/>
              </a:rPr>
              <a:t>. I am honored to serve as a member of the AMMWEC Board, and I am also proud to stand here as a Christian faith leader committed to peace, dignity, and unity among all people.</a:t>
            </a:r>
          </a:p>
          <a:p>
            <a:r>
              <a:rPr lang="en-US" sz="1100" b="0" i="0" u="none" strike="noStrike" cap="none" dirty="0" smtClean="0">
                <a:solidFill>
                  <a:srgbClr val="000000"/>
                </a:solidFill>
                <a:effectLst/>
                <a:latin typeface="Arial"/>
                <a:ea typeface="Arial"/>
                <a:cs typeface="Arial"/>
                <a:sym typeface="Arial"/>
              </a:rPr>
              <a:t>Today, we gather as Muslims, Jews, Christians, and friends of many backgrounds with one shared purpose: to stand together against antisemitism, hate, extremism, and division, and to affirm our common humanity.</a:t>
            </a:r>
          </a:p>
          <a:p>
            <a:r>
              <a:rPr lang="en-US" sz="1100" b="0" i="0" u="none" strike="noStrike" cap="none" dirty="0" smtClean="0">
                <a:solidFill>
                  <a:srgbClr val="000000"/>
                </a:solidFill>
                <a:effectLst/>
                <a:latin typeface="Arial"/>
                <a:ea typeface="Arial"/>
                <a:cs typeface="Arial"/>
                <a:sym typeface="Arial"/>
              </a:rPr>
              <a:t>To begin this important day, I ask everyone to please rise for the National Anthem, performed by </a:t>
            </a:r>
            <a:r>
              <a:rPr lang="en-US" sz="1100" b="1" i="0" u="none" strike="noStrike" cap="none" dirty="0" smtClean="0">
                <a:solidFill>
                  <a:srgbClr val="000000"/>
                </a:solidFill>
                <a:effectLst/>
                <a:latin typeface="Arial"/>
                <a:ea typeface="Arial"/>
                <a:cs typeface="Arial"/>
                <a:sym typeface="Arial"/>
              </a:rPr>
              <a:t>Ghazal Mizrahi</a:t>
            </a:r>
            <a:r>
              <a:rPr lang="en-US" sz="1100" b="0" i="0" u="none" strike="noStrike" cap="none" dirty="0" smtClean="0">
                <a:solidFill>
                  <a:srgbClr val="000000"/>
                </a:solidFill>
                <a:effectLst/>
                <a:latin typeface="Arial"/>
                <a:ea typeface="Arial"/>
                <a:cs typeface="Arial"/>
                <a:sym typeface="Arial"/>
              </a:rPr>
              <a:t>, an Iranian Jewish singer and peacemaker.</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6691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err="1" smtClean="0">
                <a:solidFill>
                  <a:srgbClr val="000000"/>
                </a:solidFill>
                <a:effectLst/>
                <a:latin typeface="Arial"/>
                <a:ea typeface="Arial"/>
                <a:cs typeface="Arial"/>
                <a:sym typeface="Arial"/>
              </a:rPr>
              <a:t>Wajid</a:t>
            </a:r>
            <a:r>
              <a:rPr lang="en-US" sz="1100" b="1" i="0" u="none" strike="noStrike" cap="none" dirty="0" smtClean="0">
                <a:solidFill>
                  <a:srgbClr val="000000"/>
                </a:solidFill>
                <a:effectLst/>
                <a:latin typeface="Arial"/>
                <a:ea typeface="Arial"/>
                <a:cs typeface="Arial"/>
                <a:sym typeface="Arial"/>
              </a:rPr>
              <a:t> Ali Syed:</a:t>
            </a:r>
            <a:br>
              <a:rPr lang="en-US" sz="1100" b="1"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Thank you, </a:t>
            </a:r>
            <a:r>
              <a:rPr lang="en-US" sz="1100" b="0" i="0" u="none" strike="noStrike" cap="none" dirty="0" err="1" smtClean="0">
                <a:solidFill>
                  <a:srgbClr val="000000"/>
                </a:solidFill>
                <a:effectLst/>
                <a:latin typeface="Arial"/>
                <a:ea typeface="Arial"/>
                <a:cs typeface="Arial"/>
                <a:sym typeface="Arial"/>
              </a:rPr>
              <a:t>Seemab</a:t>
            </a:r>
            <a:r>
              <a:rPr lang="en-US" sz="1100" b="0" i="0" u="none" strike="noStrike" cap="none" dirty="0" smtClean="0">
                <a:solidFill>
                  <a:srgbClr val="000000"/>
                </a:solidFill>
                <a:effectLst/>
                <a:latin typeface="Arial"/>
                <a:ea typeface="Arial"/>
                <a:cs typeface="Arial"/>
                <a:sym typeface="Arial"/>
              </a:rPr>
              <a:t>, and thank you to AMMWEC for creating this important platform.</a:t>
            </a:r>
          </a:p>
          <a:p>
            <a:r>
              <a:rPr lang="en-US" sz="1100" b="0" i="0" u="none" strike="noStrike" cap="none" dirty="0" smtClean="0">
                <a:solidFill>
                  <a:srgbClr val="000000"/>
                </a:solidFill>
                <a:effectLst/>
                <a:latin typeface="Arial"/>
                <a:ea typeface="Arial"/>
                <a:cs typeface="Arial"/>
                <a:sym typeface="Arial"/>
              </a:rPr>
              <a:t>This panel is about truth. Many Muslims and South Asians grow up hearing only one version of Israel — a version shaped by politics, propaganda, fear, and misinformation. But when people travel there, meet Israelis, meet Jews, Muslims, Christians, Arabs, Druze, Bedouins, immigrants, refugees, women leaders, soldiers, students, and survivors, they discover a much more diverse and complex society.</a:t>
            </a:r>
          </a:p>
          <a:p>
            <a:r>
              <a:rPr lang="en-US" sz="1100" b="0" i="0" u="none" strike="noStrike" cap="none" dirty="0" smtClean="0">
                <a:solidFill>
                  <a:srgbClr val="000000"/>
                </a:solidFill>
                <a:effectLst/>
                <a:latin typeface="Arial"/>
                <a:ea typeface="Arial"/>
                <a:cs typeface="Arial"/>
                <a:sym typeface="Arial"/>
              </a:rPr>
              <a:t>Today, our panelists will share what they witnessed directly. This is not theory. This is testimony.</a:t>
            </a:r>
          </a:p>
          <a:p>
            <a:r>
              <a:rPr lang="en-US" sz="1100" b="0" i="0" u="none" strike="noStrike" cap="none" dirty="0" smtClean="0">
                <a:solidFill>
                  <a:srgbClr val="000000"/>
                </a:solidFill>
                <a:effectLst/>
                <a:latin typeface="Arial"/>
                <a:ea typeface="Arial"/>
                <a:cs typeface="Arial"/>
                <a:sym typeface="Arial"/>
              </a:rPr>
              <a:t>Because we have many powerful voices and limited time, we will divide this panel into </a:t>
            </a:r>
            <a:r>
              <a:rPr lang="en-US" sz="1100" b="1" i="0" u="none" strike="noStrike" cap="none" dirty="0" smtClean="0">
                <a:solidFill>
                  <a:srgbClr val="000000"/>
                </a:solidFill>
                <a:effectLst/>
                <a:latin typeface="Arial"/>
                <a:ea typeface="Arial"/>
                <a:cs typeface="Arial"/>
                <a:sym typeface="Arial"/>
              </a:rPr>
              <a:t>two groups</a:t>
            </a:r>
            <a:r>
              <a:rPr lang="en-US" sz="1100" b="0" i="0" u="none" strike="noStrike" cap="none" dirty="0" smtClean="0">
                <a:solidFill>
                  <a:srgbClr val="000000"/>
                </a:solidFill>
                <a:effectLst/>
                <a:latin typeface="Arial"/>
                <a:ea typeface="Arial"/>
                <a:cs typeface="Arial"/>
                <a:sym typeface="Arial"/>
              </a:rPr>
              <a:t>. I ask each panelist to keep answers brief and focused so everyone has equal time.</a:t>
            </a:r>
          </a:p>
          <a:p>
            <a:pPr marL="0" lvl="0" indent="0" algn="l" rtl="0">
              <a:spcBef>
                <a:spcPts val="0"/>
              </a:spcBef>
              <a:spcAft>
                <a:spcPts val="0"/>
              </a:spcAft>
              <a:buNone/>
            </a:pPr>
            <a:endParaRPr dirty="0"/>
          </a:p>
        </p:txBody>
      </p:sp>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2255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Ready ADL </a:t>
            </a:r>
            <a:r>
              <a:rPr lang="en-US" dirty="0" err="1" smtClean="0"/>
              <a:t>Presentaion</a:t>
            </a:r>
            <a:r>
              <a:rPr lang="en-US" dirty="0" smtClean="0"/>
              <a:t>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2380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Open presentation of ADL</a:t>
            </a:r>
            <a:endParaRPr dirty="0"/>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2057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329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0667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4523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8701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219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067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42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err="1" smtClean="0">
                <a:solidFill>
                  <a:srgbClr val="000000"/>
                </a:solidFill>
                <a:effectLst/>
                <a:latin typeface="Arial"/>
                <a:ea typeface="Arial"/>
                <a:cs typeface="Arial"/>
                <a:sym typeface="Arial"/>
              </a:rPr>
              <a:t>Seemab</a:t>
            </a:r>
            <a:r>
              <a:rPr lang="en-US" sz="1100" b="1" i="0" u="none" strike="noStrike" cap="none" baseline="0" dirty="0" smtClean="0">
                <a:solidFill>
                  <a:srgbClr val="000000"/>
                </a:solidFill>
                <a:effectLst/>
                <a:latin typeface="Arial"/>
                <a:ea typeface="Arial"/>
                <a:cs typeface="Arial"/>
                <a:sym typeface="Arial"/>
              </a:rPr>
              <a:t> introducing (</a:t>
            </a:r>
            <a:r>
              <a:rPr lang="en-US" sz="1100" b="1" i="0" u="none" strike="noStrike" cap="none" dirty="0" smtClean="0">
                <a:solidFill>
                  <a:srgbClr val="000000"/>
                </a:solidFill>
                <a:effectLst/>
                <a:latin typeface="Arial"/>
                <a:ea typeface="Arial"/>
                <a:cs typeface="Arial"/>
                <a:sym typeface="Arial"/>
              </a:rPr>
              <a:t>Ghazal Mizrahi singing the National Anthem]</a:t>
            </a: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9320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7821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010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3653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6240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4205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6878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7727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621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7406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3520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err="1" smtClean="0">
                <a:solidFill>
                  <a:srgbClr val="000000"/>
                </a:solidFill>
                <a:effectLst/>
                <a:latin typeface="Arial"/>
                <a:ea typeface="Arial"/>
                <a:cs typeface="Arial"/>
                <a:sym typeface="Arial"/>
              </a:rPr>
              <a:t>Seemab</a:t>
            </a:r>
            <a:r>
              <a:rPr lang="en-US" sz="1100" b="1"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Thank you, Ghazal, for that beautiful and moving performance.</a:t>
            </a:r>
          </a:p>
          <a:p>
            <a:r>
              <a:rPr lang="en-US" sz="1100" b="0" i="0" u="none" strike="noStrike" cap="none" dirty="0" smtClean="0">
                <a:solidFill>
                  <a:srgbClr val="000000"/>
                </a:solidFill>
                <a:effectLst/>
                <a:latin typeface="Arial"/>
                <a:ea typeface="Arial"/>
                <a:cs typeface="Arial"/>
                <a:sym typeface="Arial"/>
              </a:rPr>
              <a:t>Now we begin our </a:t>
            </a:r>
            <a:r>
              <a:rPr lang="en-US" sz="1100" b="1" i="0" u="none" strike="noStrike" cap="none" dirty="0" smtClean="0">
                <a:solidFill>
                  <a:srgbClr val="000000"/>
                </a:solidFill>
                <a:effectLst/>
                <a:latin typeface="Arial"/>
                <a:ea typeface="Arial"/>
                <a:cs typeface="Arial"/>
                <a:sym typeface="Arial"/>
              </a:rPr>
              <a:t>Abrahamic Prayer for Peace</a:t>
            </a:r>
            <a:r>
              <a:rPr lang="en-US" sz="1100" b="0" i="0" u="none" strike="noStrike" cap="none" dirty="0" smtClean="0">
                <a:solidFill>
                  <a:srgbClr val="000000"/>
                </a:solidFill>
                <a:effectLst/>
                <a:latin typeface="Arial"/>
                <a:ea typeface="Arial"/>
                <a:cs typeface="Arial"/>
                <a:sym typeface="Arial"/>
              </a:rPr>
              <a:t>.</a:t>
            </a:r>
          </a:p>
          <a:p>
            <a:r>
              <a:rPr lang="en-US" sz="1100" b="0" i="0" u="none" strike="noStrike" cap="none" dirty="0" smtClean="0">
                <a:solidFill>
                  <a:srgbClr val="000000"/>
                </a:solidFill>
                <a:effectLst/>
                <a:latin typeface="Arial"/>
                <a:ea typeface="Arial"/>
                <a:cs typeface="Arial"/>
                <a:sym typeface="Arial"/>
              </a:rPr>
              <a:t>I would like to invite our three Abrahamic faith leaders to come forward to the podium.</a:t>
            </a:r>
          </a:p>
          <a:p>
            <a:r>
              <a:rPr lang="en-US" sz="1100" b="0" i="0" u="none" strike="noStrike" cap="none" dirty="0" smtClean="0">
                <a:solidFill>
                  <a:srgbClr val="000000"/>
                </a:solidFill>
                <a:effectLst/>
                <a:latin typeface="Arial"/>
                <a:ea typeface="Arial"/>
                <a:cs typeface="Arial"/>
                <a:sym typeface="Arial"/>
              </a:rPr>
              <a:t>First, representing the Jewish faith, please welcome </a:t>
            </a:r>
            <a:r>
              <a:rPr lang="en-US" sz="1100" b="1" i="0" u="none" strike="noStrike" cap="none" dirty="0" smtClean="0">
                <a:solidFill>
                  <a:srgbClr val="000000"/>
                </a:solidFill>
                <a:effectLst/>
                <a:latin typeface="Arial"/>
                <a:ea typeface="Arial"/>
                <a:cs typeface="Arial"/>
                <a:sym typeface="Arial"/>
              </a:rPr>
              <a:t>Rabbi Alex Harris</a:t>
            </a:r>
            <a:r>
              <a:rPr lang="en-US" sz="1100" b="0" i="0" u="none" strike="noStrike" cap="none" dirty="0" smtClean="0">
                <a:solidFill>
                  <a:srgbClr val="000000"/>
                </a:solidFill>
                <a:effectLst/>
                <a:latin typeface="Arial"/>
                <a:ea typeface="Arial"/>
                <a:cs typeface="Arial"/>
                <a:sym typeface="Arial"/>
              </a:rPr>
              <a:t>.</a:t>
            </a:r>
          </a:p>
          <a:p>
            <a:r>
              <a:rPr lang="en-US" sz="1100" b="0" i="0" u="none" strike="noStrike" cap="none" dirty="0" smtClean="0">
                <a:solidFill>
                  <a:srgbClr val="000000"/>
                </a:solidFill>
                <a:effectLst/>
                <a:latin typeface="Arial"/>
                <a:ea typeface="Arial"/>
                <a:cs typeface="Arial"/>
                <a:sym typeface="Arial"/>
              </a:rPr>
              <a:t>Next, representing the Christian faith, please welcome </a:t>
            </a:r>
            <a:r>
              <a:rPr lang="en-US" sz="1100" b="1" i="0" u="none" strike="noStrike" cap="none" dirty="0" smtClean="0">
                <a:solidFill>
                  <a:srgbClr val="000000"/>
                </a:solidFill>
                <a:effectLst/>
                <a:latin typeface="Arial"/>
                <a:ea typeface="Arial"/>
                <a:cs typeface="Arial"/>
                <a:sym typeface="Arial"/>
              </a:rPr>
              <a:t>Pastor Leon Benjamin</a:t>
            </a:r>
            <a:r>
              <a:rPr lang="en-US" sz="1100" b="0" i="0" u="none" strike="noStrike" cap="none" dirty="0" smtClean="0">
                <a:solidFill>
                  <a:srgbClr val="000000"/>
                </a:solidFill>
                <a:effectLst/>
                <a:latin typeface="Arial"/>
                <a:ea typeface="Arial"/>
                <a:cs typeface="Arial"/>
                <a:sym typeface="Arial"/>
              </a:rPr>
              <a:t>.</a:t>
            </a:r>
          </a:p>
          <a:p>
            <a:r>
              <a:rPr lang="en-US" sz="1100" b="0" i="0" u="none" strike="noStrike" cap="none" dirty="0" smtClean="0">
                <a:solidFill>
                  <a:srgbClr val="000000"/>
                </a:solidFill>
                <a:effectLst/>
                <a:latin typeface="Arial"/>
                <a:ea typeface="Arial"/>
                <a:cs typeface="Arial"/>
                <a:sym typeface="Arial"/>
              </a:rPr>
              <a:t>Next, representing the Muslim faith, please welcome </a:t>
            </a:r>
            <a:r>
              <a:rPr lang="en-US" sz="1100" b="1" i="0" u="none" strike="noStrike" cap="none" dirty="0" smtClean="0">
                <a:solidFill>
                  <a:srgbClr val="000000"/>
                </a:solidFill>
                <a:effectLst/>
                <a:latin typeface="Arial"/>
                <a:ea typeface="Arial"/>
                <a:cs typeface="Arial"/>
                <a:sym typeface="Arial"/>
              </a:rPr>
              <a:t>Imam </a:t>
            </a:r>
            <a:r>
              <a:rPr lang="en-US" sz="1100" b="1" i="0" u="none" strike="noStrike" cap="none" dirty="0" err="1" smtClean="0">
                <a:solidFill>
                  <a:srgbClr val="000000"/>
                </a:solidFill>
                <a:effectLst/>
                <a:latin typeface="Arial"/>
                <a:ea typeface="Arial"/>
                <a:cs typeface="Arial"/>
                <a:sym typeface="Arial"/>
              </a:rPr>
              <a:t>Sajjad</a:t>
            </a:r>
            <a:r>
              <a:rPr lang="en-US" sz="1100" b="1" i="0" u="none" strike="noStrike" cap="none" dirty="0" smtClean="0">
                <a:solidFill>
                  <a:srgbClr val="000000"/>
                </a:solidFill>
                <a:effectLst/>
                <a:latin typeface="Arial"/>
                <a:ea typeface="Arial"/>
                <a:cs typeface="Arial"/>
                <a:sym typeface="Arial"/>
              </a:rPr>
              <a:t> Ahmad </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And representing please welcome </a:t>
            </a:r>
            <a:r>
              <a:rPr lang="en-US" sz="1100" b="1" i="0" u="none" strike="noStrike" cap="none" dirty="0" smtClean="0">
                <a:solidFill>
                  <a:srgbClr val="000000"/>
                </a:solidFill>
                <a:effectLst/>
                <a:latin typeface="Arial"/>
                <a:ea typeface="Arial"/>
                <a:cs typeface="Arial"/>
                <a:sym typeface="Arial"/>
              </a:rPr>
              <a:t>Sheikh Musa </a:t>
            </a:r>
            <a:r>
              <a:rPr lang="en-US" sz="1100" b="1" i="0" u="none" strike="noStrike" cap="none" dirty="0" err="1" smtClean="0">
                <a:solidFill>
                  <a:srgbClr val="000000"/>
                </a:solidFill>
                <a:effectLst/>
                <a:latin typeface="Arial"/>
                <a:ea typeface="Arial"/>
                <a:cs typeface="Arial"/>
                <a:sym typeface="Arial"/>
              </a:rPr>
              <a:t>Drammeh</a:t>
            </a:r>
            <a:r>
              <a:rPr lang="en-US" sz="1100" b="0" i="0" u="none" strike="noStrike" cap="none" dirty="0" smtClean="0">
                <a:solidFill>
                  <a:srgbClr val="000000"/>
                </a:solidFill>
                <a:effectLst/>
                <a:latin typeface="Arial"/>
                <a:ea typeface="Arial"/>
                <a:cs typeface="Arial"/>
                <a:sym typeface="Arial"/>
              </a:rPr>
              <a:t>, AMMWEC Advisory Board Member and Muslim Imam from New York. </a:t>
            </a:r>
          </a:p>
          <a:p>
            <a:r>
              <a:rPr lang="en-US" sz="1100" b="0" i="0" u="none" strike="noStrike" cap="none" dirty="0" smtClean="0">
                <a:solidFill>
                  <a:srgbClr val="000000"/>
                </a:solidFill>
                <a:effectLst/>
                <a:latin typeface="Arial"/>
                <a:ea typeface="Arial"/>
                <a:cs typeface="Arial"/>
                <a:sym typeface="Arial"/>
              </a:rPr>
              <a:t>These three leaders will now offer prayers of peace, unity, and moral courage as we begin our conference.</a:t>
            </a:r>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9502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3661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969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1188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839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0366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2779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80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7223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4343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20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smtClean="0">
                <a:solidFill>
                  <a:srgbClr val="000000"/>
                </a:solidFill>
                <a:effectLst/>
                <a:latin typeface="Arial"/>
                <a:ea typeface="Arial"/>
                <a:cs typeface="Arial"/>
                <a:sym typeface="Arial"/>
              </a:rPr>
              <a:t>[Rabbi Alex Harris comes to the podium] </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Rabbi Harris, please lead us in the Jewish prayer for peace.</a:t>
            </a:r>
          </a:p>
          <a:p>
            <a:r>
              <a:rPr lang="en-US" sz="1100" b="1" i="0" u="none" strike="noStrike" cap="none" dirty="0" smtClean="0">
                <a:solidFill>
                  <a:srgbClr val="000000"/>
                </a:solidFill>
                <a:effectLst/>
                <a:latin typeface="Arial"/>
                <a:ea typeface="Arial"/>
                <a:cs typeface="Arial"/>
                <a:sym typeface="Arial"/>
              </a:rPr>
              <a:t>[Rabbi Alex Harris offers invocation] 2-3 mins </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Thank you, Rabbi Harris.</a:t>
            </a:r>
          </a:p>
          <a:p>
            <a:r>
              <a:rPr lang="en-US" sz="1100" b="1" i="0" u="none" strike="noStrike" cap="none" dirty="0" smtClean="0">
                <a:solidFill>
                  <a:srgbClr val="000000"/>
                </a:solidFill>
                <a:effectLst/>
                <a:latin typeface="Arial"/>
                <a:ea typeface="Arial"/>
                <a:cs typeface="Arial"/>
                <a:sym typeface="Arial"/>
              </a:rPr>
              <a:t>[Pastor Leon Benjamin comes to the podium] </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Pastor Benjamin, please lead us in the Christian prayer for peace.</a:t>
            </a:r>
          </a:p>
          <a:p>
            <a:r>
              <a:rPr lang="en-US" sz="1100" b="1" i="0" u="none" strike="noStrike" cap="none" dirty="0" smtClean="0">
                <a:solidFill>
                  <a:srgbClr val="000000"/>
                </a:solidFill>
                <a:effectLst/>
                <a:latin typeface="Arial"/>
                <a:ea typeface="Arial"/>
                <a:cs typeface="Arial"/>
                <a:sym typeface="Arial"/>
              </a:rPr>
              <a:t>[Pastor Leon Benjamin offers invocation] 2-3 mins</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Thank you, Pastor Benjamin.</a:t>
            </a:r>
          </a:p>
          <a:p>
            <a:r>
              <a:rPr lang="en-US" sz="1100" b="1" i="0" u="none" strike="noStrike" cap="none" dirty="0" smtClean="0">
                <a:solidFill>
                  <a:srgbClr val="000000"/>
                </a:solidFill>
                <a:effectLst/>
                <a:latin typeface="Arial"/>
                <a:ea typeface="Arial"/>
                <a:cs typeface="Arial"/>
                <a:sym typeface="Arial"/>
              </a:rPr>
              <a:t>[Sheikh Musa </a:t>
            </a:r>
            <a:r>
              <a:rPr lang="en-US" sz="1100" b="1" i="0" u="none" strike="noStrike" cap="none" dirty="0" err="1" smtClean="0">
                <a:solidFill>
                  <a:srgbClr val="000000"/>
                </a:solidFill>
                <a:effectLst/>
                <a:latin typeface="Arial"/>
                <a:ea typeface="Arial"/>
                <a:cs typeface="Arial"/>
                <a:sym typeface="Arial"/>
              </a:rPr>
              <a:t>Drammeh</a:t>
            </a:r>
            <a:r>
              <a:rPr lang="en-US" sz="1100" b="1" i="0" u="none" strike="noStrike" cap="none" dirty="0" smtClean="0">
                <a:solidFill>
                  <a:srgbClr val="000000"/>
                </a:solidFill>
                <a:effectLst/>
                <a:latin typeface="Arial"/>
                <a:ea typeface="Arial"/>
                <a:cs typeface="Arial"/>
                <a:sym typeface="Arial"/>
              </a:rPr>
              <a:t> comes to the podium] 2-3 mins</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Sheikh Musa </a:t>
            </a:r>
            <a:r>
              <a:rPr lang="en-US" sz="1100" b="0" i="0" u="none" strike="noStrike" cap="none" dirty="0" err="1" smtClean="0">
                <a:solidFill>
                  <a:srgbClr val="000000"/>
                </a:solidFill>
                <a:effectLst/>
                <a:latin typeface="Arial"/>
                <a:ea typeface="Arial"/>
                <a:cs typeface="Arial"/>
                <a:sym typeface="Arial"/>
              </a:rPr>
              <a:t>Drammeh</a:t>
            </a:r>
            <a:r>
              <a:rPr lang="en-US" sz="1100" b="0" i="0" u="none" strike="noStrike" cap="none" dirty="0" smtClean="0">
                <a:solidFill>
                  <a:srgbClr val="000000"/>
                </a:solidFill>
                <a:effectLst/>
                <a:latin typeface="Arial"/>
                <a:ea typeface="Arial"/>
                <a:cs typeface="Arial"/>
                <a:sym typeface="Arial"/>
              </a:rPr>
              <a:t>, please lead us in the Muslim prayer for peace.</a:t>
            </a:r>
          </a:p>
          <a:p>
            <a:r>
              <a:rPr lang="en-US" sz="1100" b="1" i="0" u="none" strike="noStrike" cap="none" dirty="0" smtClean="0">
                <a:solidFill>
                  <a:srgbClr val="000000"/>
                </a:solidFill>
                <a:effectLst/>
                <a:latin typeface="Arial"/>
                <a:ea typeface="Arial"/>
                <a:cs typeface="Arial"/>
                <a:sym typeface="Arial"/>
              </a:rPr>
              <a:t>[Sheikh Musa </a:t>
            </a:r>
            <a:r>
              <a:rPr lang="en-US" sz="1100" b="1" i="0" u="none" strike="noStrike" cap="none" dirty="0" err="1" smtClean="0">
                <a:solidFill>
                  <a:srgbClr val="000000"/>
                </a:solidFill>
                <a:effectLst/>
                <a:latin typeface="Arial"/>
                <a:ea typeface="Arial"/>
                <a:cs typeface="Arial"/>
                <a:sym typeface="Arial"/>
              </a:rPr>
              <a:t>Drammeh</a:t>
            </a:r>
            <a:r>
              <a:rPr lang="en-US" sz="1100" b="1" i="0" u="none" strike="noStrike" cap="none" dirty="0" smtClean="0">
                <a:solidFill>
                  <a:srgbClr val="000000"/>
                </a:solidFill>
                <a:effectLst/>
                <a:latin typeface="Arial"/>
                <a:ea typeface="Arial"/>
                <a:cs typeface="Arial"/>
                <a:sym typeface="Arial"/>
              </a:rPr>
              <a:t> offers invocation]</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Here is a short script to add </a:t>
            </a:r>
            <a:r>
              <a:rPr lang="en-US" sz="1100" b="1" i="0" u="none" strike="noStrike" cap="none" dirty="0" smtClean="0">
                <a:solidFill>
                  <a:srgbClr val="000000"/>
                </a:solidFill>
                <a:effectLst/>
                <a:latin typeface="Arial"/>
                <a:ea typeface="Arial"/>
                <a:cs typeface="Arial"/>
                <a:sym typeface="Arial"/>
              </a:rPr>
              <a:t>after Sheikh Musa </a:t>
            </a:r>
            <a:r>
              <a:rPr lang="en-US" sz="1100" b="1" i="0" u="none" strike="noStrike" cap="none" dirty="0" err="1" smtClean="0">
                <a:solidFill>
                  <a:srgbClr val="000000"/>
                </a:solidFill>
                <a:effectLst/>
                <a:latin typeface="Arial"/>
                <a:ea typeface="Arial"/>
                <a:cs typeface="Arial"/>
                <a:sym typeface="Arial"/>
              </a:rPr>
              <a:t>Drammeh’s</a:t>
            </a:r>
            <a:r>
              <a:rPr lang="en-US" sz="1100" b="1" i="0" u="none" strike="noStrike" cap="none" dirty="0" smtClean="0">
                <a:solidFill>
                  <a:srgbClr val="000000"/>
                </a:solidFill>
                <a:effectLst/>
                <a:latin typeface="Arial"/>
                <a:ea typeface="Arial"/>
                <a:cs typeface="Arial"/>
                <a:sym typeface="Arial"/>
              </a:rPr>
              <a:t> Islamic prayer</a:t>
            </a:r>
            <a:r>
              <a:rPr lang="en-US" sz="1100" b="0" i="0" u="none" strike="noStrike" cap="none" dirty="0" smtClean="0">
                <a:solidFill>
                  <a:srgbClr val="000000"/>
                </a:solidFill>
                <a:effectLst/>
                <a:latin typeface="Arial"/>
                <a:ea typeface="Arial"/>
                <a:cs typeface="Arial"/>
                <a:sym typeface="Arial"/>
              </a:rPr>
              <a:t>:</a:t>
            </a:r>
          </a:p>
          <a:p>
            <a:pPr marL="0" lvl="0" indent="0" algn="l" rtl="0">
              <a:spcBef>
                <a:spcPts val="0"/>
              </a:spcBef>
              <a:spcAft>
                <a:spcPts val="0"/>
              </a:spcAft>
              <a:buNone/>
            </a:pPr>
            <a:endParaRPr dirty="0"/>
          </a:p>
        </p:txBody>
      </p:sp>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1414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4889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768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700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874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smtClean="0">
                <a:solidFill>
                  <a:srgbClr val="000000"/>
                </a:solidFill>
                <a:effectLst/>
                <a:latin typeface="Arial"/>
                <a:ea typeface="Arial"/>
                <a:cs typeface="Arial"/>
                <a:sym typeface="Arial"/>
              </a:rPr>
              <a:t>After the Islamic Prayer — Interfaith Cake Cutting</a:t>
            </a:r>
            <a:endParaRPr lang="en-US" sz="1100" b="0" i="0" u="none" strike="noStrike" cap="none" dirty="0">
              <a:solidFill>
                <a:srgbClr val="000000"/>
              </a:solidFill>
              <a:effectLst/>
              <a:latin typeface="Arial"/>
              <a:ea typeface="Arial"/>
              <a:cs typeface="Arial"/>
              <a:sym typeface="Arial"/>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2829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err="1" smtClean="0">
                <a:solidFill>
                  <a:srgbClr val="000000"/>
                </a:solidFill>
                <a:effectLst/>
                <a:latin typeface="Arial"/>
                <a:ea typeface="Arial"/>
                <a:cs typeface="Arial"/>
                <a:sym typeface="Arial"/>
              </a:rPr>
              <a:t>Seemab</a:t>
            </a:r>
            <a:r>
              <a:rPr lang="en-US" sz="1100" b="1" i="0" u="none" strike="noStrike" cap="none" dirty="0" smtClean="0">
                <a:solidFill>
                  <a:srgbClr val="000000"/>
                </a:solidFill>
                <a:effectLst/>
                <a:latin typeface="Arial"/>
                <a:ea typeface="Arial"/>
                <a:cs typeface="Arial"/>
                <a:sym typeface="Arial"/>
              </a:rPr>
              <a:t> Asif:</a:t>
            </a:r>
            <a:br>
              <a:rPr lang="en-US" sz="1100" b="1"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Ladies and gentlemen, we now move to our first panel: </a:t>
            </a:r>
            <a:r>
              <a:rPr lang="en-US" sz="1100" b="1" i="0" u="none" strike="noStrike" cap="none" dirty="0" smtClean="0">
                <a:solidFill>
                  <a:srgbClr val="000000"/>
                </a:solidFill>
                <a:effectLst/>
                <a:latin typeface="Arial"/>
                <a:ea typeface="Arial"/>
                <a:cs typeface="Arial"/>
                <a:sym typeface="Arial"/>
              </a:rPr>
              <a:t>“Muslim Delegations to Israel — Eyewitness Accounts.”</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This is one of the most important conversations of our conference because it brings together Muslim, South Asian, Pakistani, Bangladeshi, Canadian, and American voices who traveled to Israel and saw the country for themselves.</a:t>
            </a:r>
          </a:p>
          <a:p>
            <a:r>
              <a:rPr lang="en-US" sz="1100" b="0" i="0" u="none" strike="noStrike" cap="none" dirty="0" smtClean="0">
                <a:solidFill>
                  <a:srgbClr val="000000"/>
                </a:solidFill>
                <a:effectLst/>
                <a:latin typeface="Arial"/>
                <a:ea typeface="Arial"/>
                <a:cs typeface="Arial"/>
                <a:sym typeface="Arial"/>
              </a:rPr>
              <a:t>It is now my honor to introduce our moderator, </a:t>
            </a:r>
            <a:r>
              <a:rPr lang="en-US" sz="1100" b="1" i="0" u="none" strike="noStrike" cap="none" dirty="0" err="1" smtClean="0">
                <a:solidFill>
                  <a:srgbClr val="000000"/>
                </a:solidFill>
                <a:effectLst/>
                <a:latin typeface="Arial"/>
                <a:ea typeface="Arial"/>
                <a:cs typeface="Arial"/>
                <a:sym typeface="Arial"/>
              </a:rPr>
              <a:t>Wajid</a:t>
            </a:r>
            <a:r>
              <a:rPr lang="en-US" sz="1100" b="1" i="0" u="none" strike="noStrike" cap="none" dirty="0" smtClean="0">
                <a:solidFill>
                  <a:srgbClr val="000000"/>
                </a:solidFill>
                <a:effectLst/>
                <a:latin typeface="Arial"/>
                <a:ea typeface="Arial"/>
                <a:cs typeface="Arial"/>
                <a:sym typeface="Arial"/>
              </a:rPr>
              <a:t> Ali Syed</a:t>
            </a:r>
            <a:r>
              <a:rPr lang="en-US" sz="1100" b="0" i="0" u="none" strike="noStrike" cap="none" dirty="0" smtClean="0">
                <a:solidFill>
                  <a:srgbClr val="000000"/>
                </a:solidFill>
                <a:effectLst/>
                <a:latin typeface="Arial"/>
                <a:ea typeface="Arial"/>
                <a:cs typeface="Arial"/>
                <a:sym typeface="Arial"/>
              </a:rPr>
              <a:t>.</a:t>
            </a:r>
          </a:p>
          <a:p>
            <a:r>
              <a:rPr lang="en-US" sz="1100" b="0" i="0" u="none" strike="noStrike" cap="none" dirty="0" err="1" smtClean="0">
                <a:solidFill>
                  <a:srgbClr val="000000"/>
                </a:solidFill>
                <a:effectLst/>
                <a:latin typeface="Arial"/>
                <a:ea typeface="Arial"/>
                <a:cs typeface="Arial"/>
                <a:sym typeface="Arial"/>
              </a:rPr>
              <a:t>Wajid</a:t>
            </a:r>
            <a:r>
              <a:rPr lang="en-US" sz="1100" b="0" i="0" u="none" strike="noStrike" cap="none" dirty="0" smtClean="0">
                <a:solidFill>
                  <a:srgbClr val="000000"/>
                </a:solidFill>
                <a:effectLst/>
                <a:latin typeface="Arial"/>
                <a:ea typeface="Arial"/>
                <a:cs typeface="Arial"/>
                <a:sym typeface="Arial"/>
              </a:rPr>
              <a:t> Ali Syed is a renowned journalist, filmmaker, documentary film producer, author, and researcher. He is also the CEO of </a:t>
            </a:r>
            <a:r>
              <a:rPr lang="en-US" sz="1100" b="1" i="0" u="none" strike="noStrike" cap="none" dirty="0" smtClean="0">
                <a:solidFill>
                  <a:srgbClr val="000000"/>
                </a:solidFill>
                <a:effectLst/>
                <a:latin typeface="Arial"/>
                <a:ea typeface="Arial"/>
                <a:cs typeface="Arial"/>
                <a:sym typeface="Arial"/>
              </a:rPr>
              <a:t>Abraham Publishing and Research Center</a:t>
            </a:r>
            <a:r>
              <a:rPr lang="en-US" sz="1100" b="0" i="0" u="none" strike="noStrike" cap="none" dirty="0" smtClean="0">
                <a:solidFill>
                  <a:srgbClr val="000000"/>
                </a:solidFill>
                <a:effectLst/>
                <a:latin typeface="Arial"/>
                <a:ea typeface="Arial"/>
                <a:cs typeface="Arial"/>
                <a:sym typeface="Arial"/>
              </a:rPr>
              <a:t>, and the author and publisher of the new book based on Muslim eyewitness accounts from Israel.</a:t>
            </a:r>
          </a:p>
          <a:p>
            <a:r>
              <a:rPr lang="en-US" sz="1100" b="0" i="0" u="none" strike="noStrike" cap="none" dirty="0" smtClean="0">
                <a:solidFill>
                  <a:srgbClr val="000000"/>
                </a:solidFill>
                <a:effectLst/>
                <a:latin typeface="Arial"/>
                <a:ea typeface="Arial"/>
                <a:cs typeface="Arial"/>
                <a:sym typeface="Arial"/>
              </a:rPr>
              <a:t>Please join me in welcoming </a:t>
            </a:r>
            <a:r>
              <a:rPr lang="en-US" sz="1100" b="1" i="0" u="none" strike="noStrike" cap="none" dirty="0" err="1" smtClean="0">
                <a:solidFill>
                  <a:srgbClr val="000000"/>
                </a:solidFill>
                <a:effectLst/>
                <a:latin typeface="Arial"/>
                <a:ea typeface="Arial"/>
                <a:cs typeface="Arial"/>
                <a:sym typeface="Arial"/>
              </a:rPr>
              <a:t>Wajid</a:t>
            </a:r>
            <a:r>
              <a:rPr lang="en-US" sz="1100" b="1" i="0" u="none" strike="noStrike" cap="none" dirty="0" smtClean="0">
                <a:solidFill>
                  <a:srgbClr val="000000"/>
                </a:solidFill>
                <a:effectLst/>
                <a:latin typeface="Arial"/>
                <a:ea typeface="Arial"/>
                <a:cs typeface="Arial"/>
                <a:sym typeface="Arial"/>
              </a:rPr>
              <a:t> Ali Syed</a:t>
            </a:r>
            <a:r>
              <a:rPr lang="en-US" sz="1100" b="0" i="0" u="none" strike="noStrike" cap="none" dirty="0" smtClean="0">
                <a:solidFill>
                  <a:srgbClr val="000000"/>
                </a:solidFill>
                <a:effectLst/>
                <a:latin typeface="Arial"/>
                <a:ea typeface="Arial"/>
                <a:cs typeface="Arial"/>
                <a:sym typeface="Arial"/>
              </a:rPr>
              <a:t>.</a:t>
            </a:r>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7403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err="1" smtClean="0">
                <a:solidFill>
                  <a:srgbClr val="000000"/>
                </a:solidFill>
                <a:effectLst/>
                <a:latin typeface="Arial"/>
                <a:ea typeface="Arial"/>
                <a:cs typeface="Arial"/>
                <a:sym typeface="Arial"/>
              </a:rPr>
              <a:t>Wajid</a:t>
            </a:r>
            <a:r>
              <a:rPr lang="en-US" sz="1100" b="1" i="0" u="none" strike="noStrike" cap="none" dirty="0" smtClean="0">
                <a:solidFill>
                  <a:srgbClr val="000000"/>
                </a:solidFill>
                <a:effectLst/>
                <a:latin typeface="Arial"/>
                <a:ea typeface="Arial"/>
                <a:cs typeface="Arial"/>
                <a:sym typeface="Arial"/>
              </a:rPr>
              <a:t> Ali Syed:</a:t>
            </a:r>
            <a:br>
              <a:rPr lang="en-US" sz="1100" b="1"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Thank you, </a:t>
            </a:r>
            <a:r>
              <a:rPr lang="en-US" sz="1100" b="0" i="0" u="none" strike="noStrike" cap="none" dirty="0" err="1" smtClean="0">
                <a:solidFill>
                  <a:srgbClr val="000000"/>
                </a:solidFill>
                <a:effectLst/>
                <a:latin typeface="Arial"/>
                <a:ea typeface="Arial"/>
                <a:cs typeface="Arial"/>
                <a:sym typeface="Arial"/>
              </a:rPr>
              <a:t>Seemab</a:t>
            </a:r>
            <a:r>
              <a:rPr lang="en-US" sz="1100" b="0" i="0" u="none" strike="noStrike" cap="none" dirty="0" smtClean="0">
                <a:solidFill>
                  <a:srgbClr val="000000"/>
                </a:solidFill>
                <a:effectLst/>
                <a:latin typeface="Arial"/>
                <a:ea typeface="Arial"/>
                <a:cs typeface="Arial"/>
                <a:sym typeface="Arial"/>
              </a:rPr>
              <a:t>, and thank you to AMMWEC for creating this important platform.</a:t>
            </a:r>
          </a:p>
          <a:p>
            <a:r>
              <a:rPr lang="en-US" sz="1100" b="0" i="0" u="none" strike="noStrike" cap="none" dirty="0" smtClean="0">
                <a:solidFill>
                  <a:srgbClr val="000000"/>
                </a:solidFill>
                <a:effectLst/>
                <a:latin typeface="Arial"/>
                <a:ea typeface="Arial"/>
                <a:cs typeface="Arial"/>
                <a:sym typeface="Arial"/>
              </a:rPr>
              <a:t>This panel is about truth. Many Muslims and South Asians grow up hearing only one version of Israel — a version shaped by politics, propaganda, fear, and misinformation. But when people travel there, meet Israelis, meet Jews, Muslims, Christians, Arabs, Druze, Bedouins, immigrants, refugees, women leaders, soldiers, students, and survivors, they discover a much more diverse and complex society.</a:t>
            </a:r>
          </a:p>
          <a:p>
            <a:r>
              <a:rPr lang="en-US" sz="1100" b="0" i="0" u="none" strike="noStrike" cap="none" dirty="0" smtClean="0">
                <a:solidFill>
                  <a:srgbClr val="000000"/>
                </a:solidFill>
                <a:effectLst/>
                <a:latin typeface="Arial"/>
                <a:ea typeface="Arial"/>
                <a:cs typeface="Arial"/>
                <a:sym typeface="Arial"/>
              </a:rPr>
              <a:t>Today, our panelists will share what they witnessed directly. This is not theory. This is testimony.</a:t>
            </a:r>
          </a:p>
          <a:p>
            <a:r>
              <a:rPr lang="en-US" sz="1100" b="0" i="0" u="none" strike="noStrike" cap="none" dirty="0" smtClean="0">
                <a:solidFill>
                  <a:srgbClr val="000000"/>
                </a:solidFill>
                <a:effectLst/>
                <a:latin typeface="Arial"/>
                <a:ea typeface="Arial"/>
                <a:cs typeface="Arial"/>
                <a:sym typeface="Arial"/>
              </a:rPr>
              <a:t>Because we have many powerful voices and limited time, we will divide this panel into </a:t>
            </a:r>
            <a:r>
              <a:rPr lang="en-US" sz="1100" b="1" i="0" u="none" strike="noStrike" cap="none" dirty="0" smtClean="0">
                <a:solidFill>
                  <a:srgbClr val="000000"/>
                </a:solidFill>
                <a:effectLst/>
                <a:latin typeface="Arial"/>
                <a:ea typeface="Arial"/>
                <a:cs typeface="Arial"/>
                <a:sym typeface="Arial"/>
              </a:rPr>
              <a:t>two groups</a:t>
            </a:r>
            <a:r>
              <a:rPr lang="en-US" sz="1100" b="0" i="0" u="none" strike="noStrike" cap="none" dirty="0" smtClean="0">
                <a:solidFill>
                  <a:srgbClr val="000000"/>
                </a:solidFill>
                <a:effectLst/>
                <a:latin typeface="Arial"/>
                <a:ea typeface="Arial"/>
                <a:cs typeface="Arial"/>
                <a:sym typeface="Arial"/>
              </a:rPr>
              <a:t>. I ask each panelist to keep answers brief and focused so everyone has equal time.</a:t>
            </a:r>
          </a:p>
          <a:p>
            <a:pPr marL="0" lvl="0" indent="0" algn="l" rtl="0">
              <a:spcBef>
                <a:spcPts val="0"/>
              </a:spcBef>
              <a:spcAft>
                <a:spcPts val="0"/>
              </a:spcAft>
              <a:buNone/>
            </a:pPr>
            <a:endParaRPr dirty="0"/>
          </a:p>
        </p:txBody>
      </p:sp>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5599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9398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1277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88617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3789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9675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9610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1206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7216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7124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0853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03730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70037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7895099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png"/><Relationship Id="rId7"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png"/><Relationship Id="rId9"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ADL%20Deck%20for%20AMMWEC%20Conference_July_13_2026%20(1).pptx"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AMMWEC.mp4" TargetMode="External"/><Relationship Id="rId5" Type="http://schemas.openxmlformats.org/officeDocument/2006/relationships/image" Target="../media/image29.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White%20Rose_6.24.26.mp4" TargetMode="External"/><Relationship Id="rId5" Type="http://schemas.openxmlformats.org/officeDocument/2006/relationships/image" Target="../media/image1.pn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png"/><Relationship Id="rId7"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png"/><Relationship Id="rId9"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Luay%20Shareef.mp4" TargetMode="External"/><Relationship Id="rId3" Type="http://schemas.openxmlformats.org/officeDocument/2006/relationships/image" Target="../media/image2.png"/><Relationship Id="rId7" Type="http://schemas.openxmlformats.org/officeDocument/2006/relationships/hyperlink" Target="Zack%20Sage%20Fox.mp4"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8.jpg"/><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2.png"/><Relationship Id="rId7"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1.png"/><Relationship Id="rId9"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2.png"/><Relationship Id="rId7"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1.png"/><Relationship Id="rId9" Type="http://schemas.openxmlformats.org/officeDocument/2006/relationships/image" Target="../media/image51.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hyperlink" Target="https://open.spotify.com/artist/1ESfh46yWw1dtyxM4jE6HT" TargetMode="External"/><Relationship Id="rId3" Type="http://schemas.openxmlformats.org/officeDocument/2006/relationships/image" Target="../media/image2.png"/><Relationship Id="rId7" Type="http://schemas.openxmlformats.org/officeDocument/2006/relationships/hyperlink" Target="https://www.instagram.com/ghazalmizrahi/"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hyperlink" Target="Ghazal.mp4"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png"/><Relationship Id="rId7"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8.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6979733" y="8596597"/>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13203" y="8022441"/>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
        <p:nvSpPr>
          <p:cNvPr id="13" name="Google Shape;470;p39"/>
          <p:cNvSpPr txBox="1"/>
          <p:nvPr/>
        </p:nvSpPr>
        <p:spPr>
          <a:xfrm>
            <a:off x="4691810" y="9633956"/>
            <a:ext cx="14454485" cy="500137"/>
          </a:xfrm>
          <a:prstGeom prst="rect">
            <a:avLst/>
          </a:prstGeom>
          <a:noFill/>
          <a:ln>
            <a:noFill/>
          </a:ln>
        </p:spPr>
        <p:txBody>
          <a:bodyPr spcFirstLastPara="1" wrap="square" lIns="0" tIns="0" rIns="0" bIns="0" anchor="t" anchorCtr="0">
            <a:spAutoFit/>
          </a:bodyPr>
          <a:lstStyle/>
          <a:p>
            <a:pPr marL="0" marR="0" lvl="0" indent="0" algn="l" rtl="0">
              <a:lnSpc>
                <a:spcPct val="130004"/>
              </a:lnSpc>
              <a:spcBef>
                <a:spcPts val="0"/>
              </a:spcBef>
              <a:spcAft>
                <a:spcPts val="0"/>
              </a:spcAft>
              <a:buNone/>
            </a:pPr>
            <a:r>
              <a:rPr lang="en-US" sz="2500" b="1" dirty="0">
                <a:solidFill>
                  <a:schemeClr val="bg1"/>
                </a:solidFill>
                <a:latin typeface="Inter"/>
                <a:ea typeface="Inter"/>
                <a:cs typeface="Inter"/>
                <a:sym typeface="Inter"/>
              </a:rPr>
              <a:t>#AMMWEC </a:t>
            </a:r>
            <a:r>
              <a:rPr lang="en-US" sz="2500" b="1" dirty="0" smtClean="0">
                <a:solidFill>
                  <a:schemeClr val="bg1"/>
                </a:solidFill>
                <a:latin typeface="Inter"/>
                <a:ea typeface="Inter"/>
                <a:cs typeface="Inter"/>
                <a:sym typeface="Inter"/>
              </a:rPr>
              <a:t>#</a:t>
            </a:r>
            <a:r>
              <a:rPr lang="en-US" sz="2500" b="1" dirty="0" err="1" smtClean="0">
                <a:solidFill>
                  <a:schemeClr val="bg1"/>
                </a:solidFill>
                <a:latin typeface="Inter"/>
                <a:ea typeface="Inter"/>
                <a:cs typeface="Inter"/>
                <a:sym typeface="Inter"/>
              </a:rPr>
              <a:t>AMMWECCoalition</a:t>
            </a:r>
            <a:r>
              <a:rPr lang="en-US" sz="2500" b="1" dirty="0" smtClean="0">
                <a:solidFill>
                  <a:schemeClr val="bg1"/>
                </a:solidFill>
                <a:latin typeface="Inter"/>
                <a:ea typeface="Inter"/>
                <a:cs typeface="Inter"/>
                <a:sym typeface="Inter"/>
              </a:rPr>
              <a:t> #</a:t>
            </a:r>
            <a:r>
              <a:rPr lang="en-US" sz="2500" b="1" dirty="0">
                <a:solidFill>
                  <a:schemeClr val="bg1"/>
                </a:solidFill>
                <a:latin typeface="Inter"/>
                <a:ea typeface="Inter"/>
                <a:cs typeface="Inter"/>
                <a:sym typeface="Inter"/>
              </a:rPr>
              <a:t>Antisemitism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HatehurtsUsAll</a:t>
            </a:r>
            <a:r>
              <a:rPr lang="en-US" sz="2500" b="1" dirty="0">
                <a:solidFill>
                  <a:schemeClr val="bg1"/>
                </a:solidFill>
                <a:latin typeface="Inter"/>
                <a:ea typeface="Inter"/>
                <a:cs typeface="Inter"/>
                <a:sym typeface="Inter"/>
              </a:rPr>
              <a:t>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UniteAgainstHate</a:t>
            </a:r>
            <a:endParaRPr sz="25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1218521" y="702389"/>
            <a:ext cx="15834360" cy="1551194"/>
          </a:xfrm>
          <a:prstGeom prst="rect">
            <a:avLst/>
          </a:prstGeom>
          <a:noFill/>
          <a:ln>
            <a:noFill/>
          </a:ln>
        </p:spPr>
        <p:txBody>
          <a:bodyPr spcFirstLastPara="1" wrap="square" lIns="0" tIns="0" rIns="0" bIns="0" anchor="t" anchorCtr="0">
            <a:spAutoFit/>
          </a:bodyPr>
          <a:lstStyle/>
          <a:p>
            <a:pPr lvl="0" algn="ctr">
              <a:lnSpc>
                <a:spcPct val="140000"/>
              </a:lnSpc>
            </a:pPr>
            <a:r>
              <a:rPr lang="en-US" sz="3600" b="1" dirty="0"/>
              <a:t>Networking  Lunch </a:t>
            </a:r>
            <a:r>
              <a:rPr lang="en-US" sz="3600" b="1" dirty="0" smtClean="0"/>
              <a:t> </a:t>
            </a:r>
          </a:p>
          <a:p>
            <a:pPr lvl="0" algn="ctr">
              <a:lnSpc>
                <a:spcPct val="140000"/>
              </a:lnSpc>
            </a:pPr>
            <a:r>
              <a:rPr lang="en-US" sz="3600" dirty="0" smtClean="0"/>
              <a:t>Book </a:t>
            </a:r>
            <a:r>
              <a:rPr lang="en-US" sz="3600" dirty="0"/>
              <a:t>signing by Muslim Participants to Israel Delegations</a:t>
            </a:r>
            <a:endParaRPr sz="3600"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256" y="3360143"/>
            <a:ext cx="9688889" cy="6044444"/>
          </a:xfrm>
          <a:prstGeom prst="rect">
            <a:avLst/>
          </a:prstGeom>
        </p:spPr>
      </p:pic>
    </p:spTree>
    <p:extLst>
      <p:ext uri="{BB962C8B-B14F-4D97-AF65-F5344CB8AC3E}">
        <p14:creationId xmlns:p14="http://schemas.microsoft.com/office/powerpoint/2010/main" val="2514463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8694155"/>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7980755"/>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
        <p:nvSpPr>
          <p:cNvPr id="13" name="Google Shape;470;p39"/>
          <p:cNvSpPr txBox="1"/>
          <p:nvPr/>
        </p:nvSpPr>
        <p:spPr>
          <a:xfrm>
            <a:off x="4691810" y="9633956"/>
            <a:ext cx="14454485" cy="500137"/>
          </a:xfrm>
          <a:prstGeom prst="rect">
            <a:avLst/>
          </a:prstGeom>
          <a:noFill/>
          <a:ln>
            <a:noFill/>
          </a:ln>
        </p:spPr>
        <p:txBody>
          <a:bodyPr spcFirstLastPara="1" wrap="square" lIns="0" tIns="0" rIns="0" bIns="0" anchor="t" anchorCtr="0">
            <a:spAutoFit/>
          </a:bodyPr>
          <a:lstStyle/>
          <a:p>
            <a:pPr marL="0" marR="0" lvl="0" indent="0" algn="l" rtl="0">
              <a:lnSpc>
                <a:spcPct val="130004"/>
              </a:lnSpc>
              <a:spcBef>
                <a:spcPts val="0"/>
              </a:spcBef>
              <a:spcAft>
                <a:spcPts val="0"/>
              </a:spcAft>
              <a:buNone/>
            </a:pPr>
            <a:r>
              <a:rPr lang="en-US" sz="2500" b="1" dirty="0">
                <a:solidFill>
                  <a:schemeClr val="bg1"/>
                </a:solidFill>
                <a:latin typeface="Inter"/>
                <a:ea typeface="Inter"/>
                <a:cs typeface="Inter"/>
                <a:sym typeface="Inter"/>
              </a:rPr>
              <a:t>#AMMWEC </a:t>
            </a:r>
            <a:r>
              <a:rPr lang="en-US" sz="2500" b="1" dirty="0" smtClean="0">
                <a:solidFill>
                  <a:schemeClr val="bg1"/>
                </a:solidFill>
                <a:latin typeface="Inter"/>
                <a:ea typeface="Inter"/>
                <a:cs typeface="Inter"/>
                <a:sym typeface="Inter"/>
              </a:rPr>
              <a:t>#</a:t>
            </a:r>
            <a:r>
              <a:rPr lang="en-US" sz="2500" b="1" dirty="0" err="1" smtClean="0">
                <a:solidFill>
                  <a:schemeClr val="bg1"/>
                </a:solidFill>
                <a:latin typeface="Inter"/>
                <a:ea typeface="Inter"/>
                <a:cs typeface="Inter"/>
                <a:sym typeface="Inter"/>
              </a:rPr>
              <a:t>AMMWECCoalition</a:t>
            </a:r>
            <a:r>
              <a:rPr lang="en-US" sz="2500" b="1" dirty="0" smtClean="0">
                <a:solidFill>
                  <a:schemeClr val="bg1"/>
                </a:solidFill>
                <a:latin typeface="Inter"/>
                <a:ea typeface="Inter"/>
                <a:cs typeface="Inter"/>
                <a:sym typeface="Inter"/>
              </a:rPr>
              <a:t> #</a:t>
            </a:r>
            <a:r>
              <a:rPr lang="en-US" sz="2500" b="1" dirty="0">
                <a:solidFill>
                  <a:schemeClr val="bg1"/>
                </a:solidFill>
                <a:latin typeface="Inter"/>
                <a:ea typeface="Inter"/>
                <a:cs typeface="Inter"/>
                <a:sym typeface="Inter"/>
              </a:rPr>
              <a:t>Antisemitism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HatehurtsUsAll</a:t>
            </a:r>
            <a:r>
              <a:rPr lang="en-US" sz="2500" b="1" dirty="0">
                <a:solidFill>
                  <a:schemeClr val="bg1"/>
                </a:solidFill>
                <a:latin typeface="Inter"/>
                <a:ea typeface="Inter"/>
                <a:cs typeface="Inter"/>
                <a:sym typeface="Inter"/>
              </a:rPr>
              <a:t>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UniteAgainstHate</a:t>
            </a:r>
            <a:endParaRPr sz="2500" dirty="0">
              <a:solidFill>
                <a:schemeClr val="bg1"/>
              </a:solidFill>
            </a:endParaRPr>
          </a:p>
        </p:txBody>
      </p:sp>
    </p:spTree>
    <p:extLst>
      <p:ext uri="{BB962C8B-B14F-4D97-AF65-F5344CB8AC3E}">
        <p14:creationId xmlns:p14="http://schemas.microsoft.com/office/powerpoint/2010/main" val="573126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8368110" y="3098307"/>
            <a:ext cx="6350779" cy="4308872"/>
          </a:xfrm>
          <a:prstGeom prst="rect">
            <a:avLst/>
          </a:prstGeom>
          <a:noFill/>
          <a:ln>
            <a:noFill/>
          </a:ln>
        </p:spPr>
        <p:txBody>
          <a:bodyPr spcFirstLastPara="1" wrap="square" lIns="0" tIns="0" rIns="0" bIns="0" anchor="t" anchorCtr="0">
            <a:spAutoFit/>
          </a:bodyPr>
          <a:lstStyle/>
          <a:p>
            <a:pPr lvl="0"/>
            <a:r>
              <a:rPr lang="en-US" sz="3600" dirty="0"/>
              <a:t>Keynote Remarks: </a:t>
            </a:r>
            <a:endParaRPr lang="en-US" sz="3600" dirty="0" smtClean="0"/>
          </a:p>
          <a:p>
            <a:pPr lvl="0"/>
            <a:r>
              <a:rPr lang="en-US" sz="3600" b="1" dirty="0" smtClean="0"/>
              <a:t>Carol </a:t>
            </a:r>
            <a:r>
              <a:rPr lang="en-US" sz="3600" b="1" dirty="0"/>
              <a:t>Ann </a:t>
            </a:r>
            <a:r>
              <a:rPr lang="en-US" sz="3600" b="1" dirty="0" smtClean="0"/>
              <a:t>Schwartz</a:t>
            </a:r>
          </a:p>
          <a:p>
            <a:pPr lvl="0"/>
            <a:r>
              <a:rPr lang="en-US" sz="3600" i="1" dirty="0" smtClean="0"/>
              <a:t>President </a:t>
            </a:r>
            <a:endParaRPr lang="en-US" sz="3600" dirty="0" smtClean="0"/>
          </a:p>
          <a:p>
            <a:pPr lvl="0"/>
            <a:r>
              <a:rPr lang="en-US" sz="3600" dirty="0" smtClean="0"/>
              <a:t>HADASSAH</a:t>
            </a:r>
          </a:p>
          <a:p>
            <a:r>
              <a:rPr lang="en-US" sz="2500" dirty="0"/>
              <a:t>serves on the </a:t>
            </a:r>
            <a:r>
              <a:rPr lang="en-US" sz="2500" dirty="0" smtClean="0"/>
              <a:t>AZM </a:t>
            </a:r>
            <a:r>
              <a:rPr lang="en-US" sz="2500" dirty="0"/>
              <a:t>(American Zionist Movement) Board, Conference of Presidents of Major Jewish American Organizations Board and JNF-USA Board of Governors.</a:t>
            </a:r>
          </a:p>
          <a:p>
            <a:pPr lvl="0"/>
            <a:endParaRPr sz="3600"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13905755" y="81759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979174" y="486944"/>
            <a:ext cx="5215316" cy="7127995"/>
          </a:xfrm>
          <a:prstGeom prst="rect">
            <a:avLst/>
          </a:prstGeom>
        </p:spPr>
      </p:pic>
      <p:sp>
        <p:nvSpPr>
          <p:cNvPr id="8" name="Google Shape;470;p39"/>
          <p:cNvSpPr txBox="1"/>
          <p:nvPr/>
        </p:nvSpPr>
        <p:spPr>
          <a:xfrm>
            <a:off x="4691810" y="9633956"/>
            <a:ext cx="14454485" cy="500137"/>
          </a:xfrm>
          <a:prstGeom prst="rect">
            <a:avLst/>
          </a:prstGeom>
          <a:noFill/>
          <a:ln>
            <a:noFill/>
          </a:ln>
        </p:spPr>
        <p:txBody>
          <a:bodyPr spcFirstLastPara="1" wrap="square" lIns="0" tIns="0" rIns="0" bIns="0" anchor="t" anchorCtr="0">
            <a:spAutoFit/>
          </a:bodyPr>
          <a:lstStyle/>
          <a:p>
            <a:pPr marL="0" marR="0" lvl="0" indent="0" algn="l" rtl="0">
              <a:lnSpc>
                <a:spcPct val="130004"/>
              </a:lnSpc>
              <a:spcBef>
                <a:spcPts val="0"/>
              </a:spcBef>
              <a:spcAft>
                <a:spcPts val="0"/>
              </a:spcAft>
              <a:buNone/>
            </a:pPr>
            <a:r>
              <a:rPr lang="en-US" sz="2500" b="1" dirty="0">
                <a:solidFill>
                  <a:schemeClr val="bg1"/>
                </a:solidFill>
                <a:latin typeface="Inter"/>
                <a:ea typeface="Inter"/>
                <a:cs typeface="Inter"/>
                <a:sym typeface="Inter"/>
              </a:rPr>
              <a:t>#AMMWEC </a:t>
            </a:r>
            <a:r>
              <a:rPr lang="en-US" sz="2500" b="1" dirty="0" smtClean="0">
                <a:solidFill>
                  <a:schemeClr val="bg1"/>
                </a:solidFill>
                <a:latin typeface="Inter"/>
                <a:ea typeface="Inter"/>
                <a:cs typeface="Inter"/>
                <a:sym typeface="Inter"/>
              </a:rPr>
              <a:t>#</a:t>
            </a:r>
            <a:r>
              <a:rPr lang="en-US" sz="2500" b="1" dirty="0" err="1" smtClean="0">
                <a:solidFill>
                  <a:schemeClr val="bg1"/>
                </a:solidFill>
                <a:latin typeface="Inter"/>
                <a:ea typeface="Inter"/>
                <a:cs typeface="Inter"/>
                <a:sym typeface="Inter"/>
              </a:rPr>
              <a:t>AMMWECCoalition</a:t>
            </a:r>
            <a:r>
              <a:rPr lang="en-US" sz="2500" b="1" dirty="0" smtClean="0">
                <a:solidFill>
                  <a:schemeClr val="bg1"/>
                </a:solidFill>
                <a:latin typeface="Inter"/>
                <a:ea typeface="Inter"/>
                <a:cs typeface="Inter"/>
                <a:sym typeface="Inter"/>
              </a:rPr>
              <a:t> #</a:t>
            </a:r>
            <a:r>
              <a:rPr lang="en-US" sz="2500" b="1" dirty="0">
                <a:solidFill>
                  <a:schemeClr val="bg1"/>
                </a:solidFill>
                <a:latin typeface="Inter"/>
                <a:ea typeface="Inter"/>
                <a:cs typeface="Inter"/>
                <a:sym typeface="Inter"/>
              </a:rPr>
              <a:t>Antisemitism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HatehurtsUsAll</a:t>
            </a:r>
            <a:r>
              <a:rPr lang="en-US" sz="2500" b="1" dirty="0">
                <a:solidFill>
                  <a:schemeClr val="bg1"/>
                </a:solidFill>
                <a:latin typeface="Inter"/>
                <a:ea typeface="Inter"/>
                <a:cs typeface="Inter"/>
                <a:sym typeface="Inter"/>
              </a:rPr>
              <a:t>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UniteAgainstHate</a:t>
            </a:r>
            <a:endParaRPr sz="25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8812142"/>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098742"/>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
        <p:nvSpPr>
          <p:cNvPr id="13" name="Google Shape;470;p39"/>
          <p:cNvSpPr txBox="1"/>
          <p:nvPr/>
        </p:nvSpPr>
        <p:spPr>
          <a:xfrm>
            <a:off x="4691810" y="9633956"/>
            <a:ext cx="14454485" cy="500137"/>
          </a:xfrm>
          <a:prstGeom prst="rect">
            <a:avLst/>
          </a:prstGeom>
          <a:noFill/>
          <a:ln>
            <a:noFill/>
          </a:ln>
        </p:spPr>
        <p:txBody>
          <a:bodyPr spcFirstLastPara="1" wrap="square" lIns="0" tIns="0" rIns="0" bIns="0" anchor="t" anchorCtr="0">
            <a:spAutoFit/>
          </a:bodyPr>
          <a:lstStyle/>
          <a:p>
            <a:pPr marL="0" marR="0" lvl="0" indent="0" algn="l" rtl="0">
              <a:lnSpc>
                <a:spcPct val="130004"/>
              </a:lnSpc>
              <a:spcBef>
                <a:spcPts val="0"/>
              </a:spcBef>
              <a:spcAft>
                <a:spcPts val="0"/>
              </a:spcAft>
              <a:buNone/>
            </a:pPr>
            <a:r>
              <a:rPr lang="en-US" sz="2500" b="1" dirty="0">
                <a:solidFill>
                  <a:schemeClr val="bg1"/>
                </a:solidFill>
                <a:latin typeface="Inter"/>
                <a:ea typeface="Inter"/>
                <a:cs typeface="Inter"/>
                <a:sym typeface="Inter"/>
              </a:rPr>
              <a:t>#AMMWEC </a:t>
            </a:r>
            <a:r>
              <a:rPr lang="en-US" sz="2500" b="1" dirty="0" smtClean="0">
                <a:solidFill>
                  <a:schemeClr val="bg1"/>
                </a:solidFill>
                <a:latin typeface="Inter"/>
                <a:ea typeface="Inter"/>
                <a:cs typeface="Inter"/>
                <a:sym typeface="Inter"/>
              </a:rPr>
              <a:t>#</a:t>
            </a:r>
            <a:r>
              <a:rPr lang="en-US" sz="2500" b="1" dirty="0" err="1" smtClean="0">
                <a:solidFill>
                  <a:schemeClr val="bg1"/>
                </a:solidFill>
                <a:latin typeface="Inter"/>
                <a:ea typeface="Inter"/>
                <a:cs typeface="Inter"/>
                <a:sym typeface="Inter"/>
              </a:rPr>
              <a:t>AMMWECCoalition</a:t>
            </a:r>
            <a:r>
              <a:rPr lang="en-US" sz="2500" b="1" dirty="0" smtClean="0">
                <a:solidFill>
                  <a:schemeClr val="bg1"/>
                </a:solidFill>
                <a:latin typeface="Inter"/>
                <a:ea typeface="Inter"/>
                <a:cs typeface="Inter"/>
                <a:sym typeface="Inter"/>
              </a:rPr>
              <a:t> #</a:t>
            </a:r>
            <a:r>
              <a:rPr lang="en-US" sz="2500" b="1" dirty="0">
                <a:solidFill>
                  <a:schemeClr val="bg1"/>
                </a:solidFill>
                <a:latin typeface="Inter"/>
                <a:ea typeface="Inter"/>
                <a:cs typeface="Inter"/>
                <a:sym typeface="Inter"/>
              </a:rPr>
              <a:t>Antisemitism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HatehurtsUsAll</a:t>
            </a:r>
            <a:r>
              <a:rPr lang="en-US" sz="2500" b="1" dirty="0">
                <a:solidFill>
                  <a:schemeClr val="bg1"/>
                </a:solidFill>
                <a:latin typeface="Inter"/>
                <a:ea typeface="Inter"/>
                <a:cs typeface="Inter"/>
                <a:sym typeface="Inter"/>
              </a:rPr>
              <a:t>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UniteAgainstHate</a:t>
            </a:r>
            <a:endParaRPr sz="2500" dirty="0">
              <a:solidFill>
                <a:schemeClr val="bg1"/>
              </a:solidFill>
            </a:endParaRPr>
          </a:p>
        </p:txBody>
      </p:sp>
    </p:spTree>
    <p:extLst>
      <p:ext uri="{BB962C8B-B14F-4D97-AF65-F5344CB8AC3E}">
        <p14:creationId xmlns:p14="http://schemas.microsoft.com/office/powerpoint/2010/main" val="4219980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8163985" y="3590750"/>
            <a:ext cx="6350779" cy="3816429"/>
          </a:xfrm>
          <a:prstGeom prst="rect">
            <a:avLst/>
          </a:prstGeom>
          <a:noFill/>
          <a:ln>
            <a:noFill/>
          </a:ln>
        </p:spPr>
        <p:txBody>
          <a:bodyPr spcFirstLastPara="1" wrap="square" lIns="0" tIns="0" rIns="0" bIns="0" anchor="t" anchorCtr="0">
            <a:spAutoFit/>
          </a:bodyPr>
          <a:lstStyle/>
          <a:p>
            <a:pPr lvl="0"/>
            <a:r>
              <a:rPr lang="en-US" sz="3600" b="1" dirty="0" smtClean="0"/>
              <a:t>Keynote Address</a:t>
            </a:r>
            <a:endParaRPr lang="en-US" sz="3600" b="1" dirty="0"/>
          </a:p>
          <a:p>
            <a:pPr lvl="0"/>
            <a:endParaRPr lang="en-US" sz="3600" b="1" dirty="0" smtClean="0"/>
          </a:p>
          <a:p>
            <a:pPr lvl="0"/>
            <a:r>
              <a:rPr lang="en-US" sz="3600" b="1" dirty="0" smtClean="0"/>
              <a:t>Leo </a:t>
            </a:r>
            <a:r>
              <a:rPr lang="en-US" sz="3600" b="1" dirty="0" err="1" smtClean="0"/>
              <a:t>Terrel</a:t>
            </a:r>
            <a:endParaRPr lang="en-US" sz="3600" b="1" dirty="0" smtClean="0"/>
          </a:p>
          <a:p>
            <a:pPr lvl="0"/>
            <a:r>
              <a:rPr lang="en-US" sz="2000" dirty="0" smtClean="0"/>
              <a:t>An </a:t>
            </a:r>
            <a:r>
              <a:rPr lang="en-US" sz="2000" dirty="0"/>
              <a:t>American civil rights attorney, talk radio host, and current senior federal official serving as Senior Counsel to the Assistant Attorney General for the Civil Rights Division of the U.S. Department of Justice. Appointed by President Donald Trump, he additionally serves as the </a:t>
            </a:r>
            <a:r>
              <a:rPr lang="en-US" sz="2000" b="1" dirty="0"/>
              <a:t>Chair of the multi-agency federal Task Force to Combat </a:t>
            </a:r>
            <a:r>
              <a:rPr lang="en-US" sz="2000" b="1" dirty="0" smtClean="0"/>
              <a:t>Anti-Semitism.</a:t>
            </a:r>
            <a:endParaRPr sz="2000" b="1"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13905755" y="81759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1887" y="2352579"/>
            <a:ext cx="3865033" cy="5054600"/>
          </a:xfrm>
          <a:prstGeom prst="rect">
            <a:avLst/>
          </a:prstGeom>
        </p:spPr>
      </p:pic>
    </p:spTree>
    <p:extLst>
      <p:ext uri="{BB962C8B-B14F-4D97-AF65-F5344CB8AC3E}">
        <p14:creationId xmlns:p14="http://schemas.microsoft.com/office/powerpoint/2010/main" val="3626619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3028583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7988967" y="2385804"/>
            <a:ext cx="6791749" cy="4050340"/>
          </a:xfrm>
          <a:prstGeom prst="rect">
            <a:avLst/>
          </a:prstGeom>
          <a:noFill/>
          <a:ln>
            <a:noFill/>
          </a:ln>
        </p:spPr>
        <p:txBody>
          <a:bodyPr spcFirstLastPara="1" wrap="square" lIns="0" tIns="0" rIns="0" bIns="0" anchor="t" anchorCtr="0">
            <a:spAutoFit/>
          </a:bodyPr>
          <a:lstStyle/>
          <a:p>
            <a:pPr lvl="0">
              <a:lnSpc>
                <a:spcPct val="140000"/>
              </a:lnSpc>
            </a:pPr>
            <a:r>
              <a:rPr lang="en-US" sz="3600" dirty="0" smtClean="0">
                <a:latin typeface="Bahnschrift SemiBold" panose="020B0502040204020203" pitchFamily="34" charset="0"/>
              </a:rPr>
              <a:t>A </a:t>
            </a:r>
            <a:r>
              <a:rPr lang="en-US" sz="3600" dirty="0">
                <a:latin typeface="Bahnschrift SemiBold" panose="020B0502040204020203" pitchFamily="34" charset="0"/>
              </a:rPr>
              <a:t>Conversation </a:t>
            </a:r>
            <a:r>
              <a:rPr lang="en-US" sz="3600" dirty="0" smtClean="0">
                <a:latin typeface="Bahnschrift SemiBold" panose="020B0502040204020203" pitchFamily="34" charset="0"/>
              </a:rPr>
              <a:t>with</a:t>
            </a:r>
          </a:p>
          <a:p>
            <a:pPr lvl="0">
              <a:lnSpc>
                <a:spcPct val="140000"/>
              </a:lnSpc>
            </a:pPr>
            <a:r>
              <a:rPr lang="en-US" sz="6000" dirty="0" smtClean="0">
                <a:latin typeface="Bahnschrift SemiBold" panose="020B0502040204020203" pitchFamily="34" charset="0"/>
              </a:rPr>
              <a:t>Dara Horn</a:t>
            </a:r>
          </a:p>
          <a:p>
            <a:pPr lvl="0">
              <a:lnSpc>
                <a:spcPct val="140000"/>
              </a:lnSpc>
            </a:pPr>
            <a:r>
              <a:rPr lang="en-US" sz="2400" dirty="0" smtClean="0"/>
              <a:t>Award-winning </a:t>
            </a:r>
            <a:r>
              <a:rPr lang="en-US" sz="2400" dirty="0"/>
              <a:t>American novelist and </a:t>
            </a:r>
            <a:r>
              <a:rPr lang="en-US" sz="2400" dirty="0" smtClean="0"/>
              <a:t>scholar </a:t>
            </a:r>
            <a:r>
              <a:rPr lang="en-US" sz="2400" dirty="0"/>
              <a:t>Jewish history and literature, including the book </a:t>
            </a:r>
            <a:r>
              <a:rPr lang="en-US" sz="4400" b="1" i="1" dirty="0"/>
              <a:t>People Love Dead Jews</a:t>
            </a:r>
            <a:endParaRPr sz="4400" b="1" dirty="0">
              <a:latin typeface="Bahnschrift SemiBold" panose="020B0502040204020203" pitchFamily="34" charset="0"/>
            </a:endParaRPr>
          </a:p>
        </p:txBody>
      </p:sp>
      <p:sp>
        <p:nvSpPr>
          <p:cNvPr id="138" name="Google Shape;138;p6"/>
          <p:cNvSpPr/>
          <p:nvPr/>
        </p:nvSpPr>
        <p:spPr>
          <a:xfrm>
            <a:off x="15745916" y="-231787"/>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14200723" y="53449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6809" y="1877243"/>
            <a:ext cx="5067462" cy="5067462"/>
          </a:xfrm>
          <a:prstGeom prst="rect">
            <a:avLst/>
          </a:prstGeom>
        </p:spPr>
      </p:pic>
    </p:spTree>
    <p:extLst>
      <p:ext uri="{BB962C8B-B14F-4D97-AF65-F5344CB8AC3E}">
        <p14:creationId xmlns:p14="http://schemas.microsoft.com/office/powerpoint/2010/main" val="4153125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2743228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6956484" y="4005175"/>
            <a:ext cx="7275715" cy="3213187"/>
          </a:xfrm>
          <a:prstGeom prst="rect">
            <a:avLst/>
          </a:prstGeom>
          <a:noFill/>
          <a:ln>
            <a:noFill/>
          </a:ln>
        </p:spPr>
        <p:txBody>
          <a:bodyPr spcFirstLastPara="1" wrap="square" lIns="0" tIns="0" rIns="0" bIns="0" anchor="t" anchorCtr="0">
            <a:spAutoFit/>
          </a:bodyPr>
          <a:lstStyle/>
          <a:p>
            <a:pPr lvl="0">
              <a:lnSpc>
                <a:spcPct val="140000"/>
              </a:lnSpc>
            </a:pPr>
            <a:r>
              <a:rPr lang="en-US" sz="3600" dirty="0"/>
              <a:t>Keynote Address: </a:t>
            </a:r>
            <a:endParaRPr lang="en-US" sz="3600" dirty="0" smtClean="0"/>
          </a:p>
          <a:p>
            <a:pPr lvl="0">
              <a:lnSpc>
                <a:spcPct val="140000"/>
              </a:lnSpc>
            </a:pPr>
            <a:r>
              <a:rPr lang="en-US" sz="3600" b="1" dirty="0" smtClean="0"/>
              <a:t>Dr</a:t>
            </a:r>
            <a:r>
              <a:rPr lang="en-US" sz="3600" b="1" dirty="0"/>
              <a:t>. Charles Asher </a:t>
            </a:r>
            <a:r>
              <a:rPr lang="en-US" sz="3600" b="1" dirty="0" smtClean="0"/>
              <a:t>Small</a:t>
            </a:r>
          </a:p>
          <a:p>
            <a:pPr lvl="0"/>
            <a:r>
              <a:rPr lang="en-US" sz="3600" i="1" dirty="0"/>
              <a:t>Founding Director and President </a:t>
            </a:r>
            <a:endParaRPr lang="en-US" sz="3600" i="1" dirty="0" smtClean="0"/>
          </a:p>
          <a:p>
            <a:pPr lvl="0"/>
            <a:r>
              <a:rPr lang="en-US" sz="3600" i="1" dirty="0" smtClean="0"/>
              <a:t>Institute </a:t>
            </a:r>
            <a:r>
              <a:rPr lang="en-US" sz="3600" i="1" dirty="0"/>
              <a:t>for the Study of Global Antisemitism and Policy</a:t>
            </a:r>
            <a:endParaRPr sz="3600" i="1" dirty="0"/>
          </a:p>
        </p:txBody>
      </p:sp>
      <p:sp>
        <p:nvSpPr>
          <p:cNvPr id="138" name="Google Shape;138;p6"/>
          <p:cNvSpPr/>
          <p:nvPr/>
        </p:nvSpPr>
        <p:spPr>
          <a:xfrm>
            <a:off x="15173325"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84;p1"/>
          <p:cNvSpPr/>
          <p:nvPr/>
        </p:nvSpPr>
        <p:spPr>
          <a:xfrm>
            <a:off x="13658850" y="973668"/>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9742" y="1455737"/>
            <a:ext cx="4829175" cy="5762625"/>
          </a:xfrm>
          <a:prstGeom prst="rect">
            <a:avLst/>
          </a:prstGeom>
        </p:spPr>
      </p:pic>
    </p:spTree>
    <p:extLst>
      <p:ext uri="{BB962C8B-B14F-4D97-AF65-F5344CB8AC3E}">
        <p14:creationId xmlns:p14="http://schemas.microsoft.com/office/powerpoint/2010/main" val="3965690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1184340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92"/>
        <p:cNvGrpSpPr/>
        <p:nvPr/>
      </p:nvGrpSpPr>
      <p:grpSpPr>
        <a:xfrm>
          <a:off x="0" y="0"/>
          <a:ext cx="0" cy="0"/>
          <a:chOff x="0" y="0"/>
          <a:chExt cx="0" cy="0"/>
        </a:xfrm>
      </p:grpSpPr>
      <p:sp>
        <p:nvSpPr>
          <p:cNvPr id="8" name="Google Shape;84;p1"/>
          <p:cNvSpPr/>
          <p:nvPr/>
        </p:nvSpPr>
        <p:spPr>
          <a:xfrm>
            <a:off x="13905755" y="991912"/>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2"/>
          <p:cNvSpPr txBox="1"/>
          <p:nvPr/>
        </p:nvSpPr>
        <p:spPr>
          <a:xfrm>
            <a:off x="8491467" y="5074954"/>
            <a:ext cx="5838300" cy="1201611"/>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None/>
            </a:pPr>
            <a:r>
              <a:rPr lang="en-US" sz="3200" b="1" dirty="0">
                <a:latin typeface="Inter"/>
                <a:ea typeface="Inter"/>
                <a:cs typeface="Inter"/>
                <a:sym typeface="Inter"/>
              </a:rPr>
              <a:t>Board Member, AMMWEC</a:t>
            </a:r>
            <a:endParaRPr sz="3200" b="1" dirty="0">
              <a:latin typeface="Inter"/>
              <a:ea typeface="Inter"/>
              <a:cs typeface="Inter"/>
              <a:sym typeface="Inter"/>
            </a:endParaRPr>
          </a:p>
          <a:p>
            <a:pPr marL="0" marR="0" lvl="0" indent="0" algn="l" rtl="0">
              <a:lnSpc>
                <a:spcPct val="122000"/>
              </a:lnSpc>
              <a:spcBef>
                <a:spcPts val="0"/>
              </a:spcBef>
              <a:spcAft>
                <a:spcPts val="0"/>
              </a:spcAft>
              <a:buNone/>
            </a:pPr>
            <a:r>
              <a:rPr lang="en-US" sz="3200" b="1" dirty="0">
                <a:latin typeface="Inter"/>
                <a:ea typeface="Inter"/>
                <a:cs typeface="Inter"/>
                <a:sym typeface="Inter"/>
              </a:rPr>
              <a:t>Christian Faith Leader</a:t>
            </a:r>
            <a:endParaRPr sz="3200" b="1" dirty="0">
              <a:latin typeface="Inter"/>
              <a:ea typeface="Inter"/>
              <a:cs typeface="Inter"/>
              <a:sym typeface="Inter"/>
            </a:endParaRPr>
          </a:p>
        </p:txBody>
      </p:sp>
      <p:sp>
        <p:nvSpPr>
          <p:cNvPr id="95" name="Google Shape;95;p2"/>
          <p:cNvSpPr/>
          <p:nvPr/>
        </p:nvSpPr>
        <p:spPr>
          <a:xfrm>
            <a:off x="15817762" y="-33413"/>
            <a:ext cx="2470238" cy="2463607"/>
          </a:xfrm>
          <a:custGeom>
            <a:avLst/>
            <a:gdLst/>
            <a:ahLst/>
            <a:cxnLst/>
            <a:rect l="l" t="t" r="r" b="b"/>
            <a:pathLst>
              <a:path w="2470238" h="2463607" extrusionOk="0">
                <a:moveTo>
                  <a:pt x="0" y="0"/>
                </a:moveTo>
                <a:lnTo>
                  <a:pt x="2470239" y="0"/>
                </a:lnTo>
                <a:lnTo>
                  <a:pt x="2470239" y="2463607"/>
                </a:lnTo>
                <a:lnTo>
                  <a:pt x="0" y="246360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2"/>
          <p:cNvSpPr txBox="1"/>
          <p:nvPr/>
        </p:nvSpPr>
        <p:spPr>
          <a:xfrm>
            <a:off x="8491467" y="3958578"/>
            <a:ext cx="5626294" cy="129266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6000" b="1" dirty="0" smtClean="0">
                <a:solidFill>
                  <a:srgbClr val="F4F1E9"/>
                </a:solidFill>
              </a:rPr>
              <a:t>SEEMAB ASIF</a:t>
            </a:r>
            <a:endParaRPr sz="6000" b="1" dirty="0">
              <a:solidFill>
                <a:srgbClr val="F4F1E9"/>
              </a:solidFill>
            </a:endParaRPr>
          </a:p>
        </p:txBody>
      </p:sp>
      <p:sp>
        <p:nvSpPr>
          <p:cNvPr id="7"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7744" y="1271239"/>
            <a:ext cx="4742384" cy="649641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26"/>
        <p:cNvGrpSpPr/>
        <p:nvPr/>
      </p:nvGrpSpPr>
      <p:grpSpPr>
        <a:xfrm>
          <a:off x="0" y="0"/>
          <a:ext cx="0" cy="0"/>
          <a:chOff x="0" y="0"/>
          <a:chExt cx="0" cy="0"/>
        </a:xfrm>
      </p:grpSpPr>
      <p:sp>
        <p:nvSpPr>
          <p:cNvPr id="18"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5"/>
          <p:cNvSpPr txBox="1"/>
          <p:nvPr/>
        </p:nvSpPr>
        <p:spPr>
          <a:xfrm>
            <a:off x="7750970" y="2302771"/>
            <a:ext cx="6376002" cy="750975"/>
          </a:xfrm>
          <a:prstGeom prst="rect">
            <a:avLst/>
          </a:prstGeom>
          <a:noFill/>
          <a:ln>
            <a:noFill/>
          </a:ln>
        </p:spPr>
        <p:txBody>
          <a:bodyPr spcFirstLastPara="1" wrap="square" lIns="0" tIns="0" rIns="0" bIns="0" anchor="t" anchorCtr="0">
            <a:spAutoFit/>
          </a:bodyPr>
          <a:lstStyle/>
          <a:p>
            <a:pPr lvl="0" algn="ctr">
              <a:lnSpc>
                <a:spcPct val="122000"/>
              </a:lnSpc>
            </a:pPr>
            <a:endParaRPr lang="en-US" sz="2000" b="1" dirty="0" smtClean="0">
              <a:latin typeface="Inter"/>
              <a:ea typeface="Inter"/>
              <a:cs typeface="Inter"/>
              <a:sym typeface="Inter"/>
            </a:endParaRPr>
          </a:p>
          <a:p>
            <a:pPr lvl="0" algn="ctr">
              <a:lnSpc>
                <a:spcPct val="122000"/>
              </a:lnSpc>
            </a:pPr>
            <a:r>
              <a:rPr lang="en-US" sz="2000" b="1" dirty="0" smtClean="0">
                <a:latin typeface="Inter"/>
                <a:ea typeface="Inter"/>
                <a:cs typeface="Inter"/>
                <a:sym typeface="Inter"/>
              </a:rPr>
              <a:t>Panelists</a:t>
            </a:r>
          </a:p>
        </p:txBody>
      </p:sp>
      <p:sp>
        <p:nvSpPr>
          <p:cNvPr id="129" name="Google Shape;129;p5"/>
          <p:cNvSpPr txBox="1"/>
          <p:nvPr/>
        </p:nvSpPr>
        <p:spPr>
          <a:xfrm>
            <a:off x="3529479" y="309171"/>
            <a:ext cx="11076123" cy="2326791"/>
          </a:xfrm>
          <a:prstGeom prst="rect">
            <a:avLst/>
          </a:prstGeom>
          <a:noFill/>
          <a:ln>
            <a:noFill/>
          </a:ln>
        </p:spPr>
        <p:txBody>
          <a:bodyPr spcFirstLastPara="1" wrap="square" lIns="0" tIns="0" rIns="0" bIns="0" anchor="t" anchorCtr="0">
            <a:spAutoFit/>
          </a:bodyPr>
          <a:lstStyle/>
          <a:p>
            <a:pPr algn="ctr">
              <a:lnSpc>
                <a:spcPct val="140000"/>
              </a:lnSpc>
            </a:pPr>
            <a:r>
              <a:rPr lang="en-US" sz="5400" dirty="0" smtClean="0"/>
              <a:t>Panel </a:t>
            </a:r>
            <a:r>
              <a:rPr lang="en-US" sz="5400" dirty="0"/>
              <a:t>2: Muslim Women in </a:t>
            </a:r>
            <a:r>
              <a:rPr lang="en-US" sz="5400" dirty="0" smtClean="0"/>
              <a:t>Peacemaking</a:t>
            </a:r>
            <a:endParaRPr lang="en-US" sz="5400" dirty="0"/>
          </a:p>
        </p:txBody>
      </p:sp>
      <p:sp>
        <p:nvSpPr>
          <p:cNvPr id="130" name="Google Shape;130;p5"/>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Rectangle 1"/>
          <p:cNvSpPr/>
          <p:nvPr/>
        </p:nvSpPr>
        <p:spPr>
          <a:xfrm>
            <a:off x="901681" y="8692195"/>
            <a:ext cx="2736647" cy="1067215"/>
          </a:xfrm>
          <a:prstGeom prst="rect">
            <a:avLst/>
          </a:prstGeom>
        </p:spPr>
        <p:txBody>
          <a:bodyPr wrap="none">
            <a:spAutoFit/>
          </a:bodyPr>
          <a:lstStyle/>
          <a:p>
            <a:pPr lvl="0">
              <a:lnSpc>
                <a:spcPct val="140000"/>
              </a:lnSpc>
            </a:pPr>
            <a:r>
              <a:rPr lang="en-US" sz="2400" dirty="0"/>
              <a:t>Moderator: </a:t>
            </a:r>
          </a:p>
          <a:p>
            <a:pPr lvl="0">
              <a:lnSpc>
                <a:spcPct val="140000"/>
              </a:lnSpc>
            </a:pPr>
            <a:r>
              <a:rPr lang="en-US" sz="2400" dirty="0" err="1"/>
              <a:t>Farhana</a:t>
            </a:r>
            <a:r>
              <a:rPr lang="en-US" sz="2400" dirty="0"/>
              <a:t> </a:t>
            </a:r>
            <a:r>
              <a:rPr lang="en-US" sz="2400" dirty="0" err="1"/>
              <a:t>Khorshed</a:t>
            </a:r>
            <a:endParaRPr lang="en-US" sz="2400" dirty="0"/>
          </a:p>
        </p:txBody>
      </p:sp>
      <p:sp>
        <p:nvSpPr>
          <p:cNvPr id="3" name="Oval 2"/>
          <p:cNvSpPr/>
          <p:nvPr/>
        </p:nvSpPr>
        <p:spPr>
          <a:xfrm>
            <a:off x="472943" y="3013983"/>
            <a:ext cx="4492280" cy="5285678"/>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230782" y="2725102"/>
            <a:ext cx="3265773" cy="3004695"/>
          </a:xfrm>
          <a:prstGeom prst="ellipse">
            <a:avLst/>
          </a:prstGeom>
          <a:blipFill dpi="0" rotWithShape="1">
            <a:blip r:embed="rId6"/>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365168" y="2652127"/>
            <a:ext cx="3265773" cy="3004695"/>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2551989" y="6315623"/>
            <a:ext cx="3265773" cy="3004695"/>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158792" y="5750510"/>
            <a:ext cx="2052165" cy="434734"/>
          </a:xfrm>
          <a:prstGeom prst="rect">
            <a:avLst/>
          </a:prstGeom>
        </p:spPr>
        <p:txBody>
          <a:bodyPr wrap="none">
            <a:spAutoFit/>
          </a:bodyPr>
          <a:lstStyle/>
          <a:p>
            <a:pPr lvl="0" algn="ctr">
              <a:lnSpc>
                <a:spcPct val="122000"/>
              </a:lnSpc>
            </a:pPr>
            <a:r>
              <a:rPr lang="en-US" sz="2000" dirty="0"/>
              <a:t>Leyla </a:t>
            </a:r>
            <a:r>
              <a:rPr lang="en-US" sz="2000" dirty="0" err="1"/>
              <a:t>Mammadli</a:t>
            </a:r>
            <a:endParaRPr lang="en-US" sz="2000" b="1" dirty="0">
              <a:latin typeface="Inter"/>
              <a:ea typeface="Inter"/>
              <a:cs typeface="Inter"/>
              <a:sym typeface="Inter"/>
            </a:endParaRPr>
          </a:p>
        </p:txBody>
      </p:sp>
      <p:sp>
        <p:nvSpPr>
          <p:cNvPr id="5" name="Rectangle 4"/>
          <p:cNvSpPr/>
          <p:nvPr/>
        </p:nvSpPr>
        <p:spPr>
          <a:xfrm>
            <a:off x="12551989" y="9456906"/>
            <a:ext cx="3369833" cy="434734"/>
          </a:xfrm>
          <a:prstGeom prst="rect">
            <a:avLst/>
          </a:prstGeom>
        </p:spPr>
        <p:txBody>
          <a:bodyPr wrap="square">
            <a:spAutoFit/>
          </a:bodyPr>
          <a:lstStyle/>
          <a:p>
            <a:pPr lvl="0" algn="ctr">
              <a:lnSpc>
                <a:spcPct val="122000"/>
              </a:lnSpc>
            </a:pPr>
            <a:r>
              <a:rPr lang="en-US" sz="2000" dirty="0" err="1"/>
              <a:t>Atia</a:t>
            </a:r>
            <a:r>
              <a:rPr lang="en-US" sz="2000" dirty="0"/>
              <a:t> Shahnaz</a:t>
            </a:r>
            <a:endParaRPr lang="en-US" sz="2000" b="1" dirty="0">
              <a:latin typeface="Inter"/>
              <a:ea typeface="Inter"/>
              <a:cs typeface="Inter"/>
              <a:sym typeface="Inter"/>
            </a:endParaRPr>
          </a:p>
        </p:txBody>
      </p:sp>
      <p:sp>
        <p:nvSpPr>
          <p:cNvPr id="6" name="Rectangle 5"/>
          <p:cNvSpPr/>
          <p:nvPr/>
        </p:nvSpPr>
        <p:spPr>
          <a:xfrm>
            <a:off x="6805382" y="9456906"/>
            <a:ext cx="2262158" cy="434734"/>
          </a:xfrm>
          <a:prstGeom prst="rect">
            <a:avLst/>
          </a:prstGeom>
        </p:spPr>
        <p:txBody>
          <a:bodyPr wrap="square">
            <a:spAutoFit/>
          </a:bodyPr>
          <a:lstStyle/>
          <a:p>
            <a:pPr lvl="0" algn="ctr">
              <a:lnSpc>
                <a:spcPct val="122000"/>
              </a:lnSpc>
            </a:pPr>
            <a:r>
              <a:rPr lang="en-US" sz="2000" dirty="0" err="1"/>
              <a:t>Manel</a:t>
            </a:r>
            <a:r>
              <a:rPr lang="en-US" sz="2000" dirty="0"/>
              <a:t> </a:t>
            </a:r>
            <a:r>
              <a:rPr lang="en-US" sz="2000" dirty="0" err="1"/>
              <a:t>Msalmi</a:t>
            </a:r>
            <a:endParaRPr lang="en-US" sz="2000" b="1" dirty="0">
              <a:latin typeface="Inter"/>
              <a:ea typeface="Inter"/>
              <a:cs typeface="Inter"/>
              <a:sym typeface="Inter"/>
            </a:endParaRPr>
          </a:p>
        </p:txBody>
      </p:sp>
      <p:sp>
        <p:nvSpPr>
          <p:cNvPr id="7" name="Rectangle 6"/>
          <p:cNvSpPr/>
          <p:nvPr/>
        </p:nvSpPr>
        <p:spPr>
          <a:xfrm>
            <a:off x="7065211" y="5813711"/>
            <a:ext cx="1596912" cy="434734"/>
          </a:xfrm>
          <a:prstGeom prst="rect">
            <a:avLst/>
          </a:prstGeom>
        </p:spPr>
        <p:txBody>
          <a:bodyPr wrap="none">
            <a:spAutoFit/>
          </a:bodyPr>
          <a:lstStyle/>
          <a:p>
            <a:pPr lvl="0" algn="ctr">
              <a:lnSpc>
                <a:spcPct val="122000"/>
              </a:lnSpc>
            </a:pPr>
            <a:r>
              <a:rPr lang="en-US" sz="2000" dirty="0"/>
              <a:t>Lima Anwari</a:t>
            </a:r>
            <a:endParaRPr lang="en-US" sz="2000" b="1" dirty="0">
              <a:latin typeface="Inter"/>
              <a:ea typeface="Inter"/>
              <a:cs typeface="Inter"/>
              <a:sym typeface="Inter"/>
            </a:endParaRPr>
          </a:p>
        </p:txBody>
      </p:sp>
      <p:sp>
        <p:nvSpPr>
          <p:cNvPr id="20" name="Oval 19"/>
          <p:cNvSpPr/>
          <p:nvPr/>
        </p:nvSpPr>
        <p:spPr>
          <a:xfrm>
            <a:off x="6408549" y="6452211"/>
            <a:ext cx="3265773" cy="3004695"/>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4933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807727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8" name="Google Shape;84;p1"/>
          <p:cNvSpPr/>
          <p:nvPr/>
        </p:nvSpPr>
        <p:spPr>
          <a:xfrm>
            <a:off x="-5240540" y="54070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84;p1"/>
          <p:cNvSpPr/>
          <p:nvPr/>
        </p:nvSpPr>
        <p:spPr>
          <a:xfrm>
            <a:off x="13963341" y="7055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6"/>
          <p:cNvSpPr txBox="1"/>
          <p:nvPr/>
        </p:nvSpPr>
        <p:spPr>
          <a:xfrm>
            <a:off x="2112812" y="1027371"/>
            <a:ext cx="13933434" cy="2326791"/>
          </a:xfrm>
          <a:prstGeom prst="rect">
            <a:avLst/>
          </a:prstGeom>
          <a:noFill/>
          <a:ln>
            <a:noFill/>
          </a:ln>
        </p:spPr>
        <p:txBody>
          <a:bodyPr spcFirstLastPara="1" wrap="square" lIns="0" tIns="0" rIns="0" bIns="0" anchor="t" anchorCtr="0">
            <a:spAutoFit/>
          </a:bodyPr>
          <a:lstStyle/>
          <a:p>
            <a:pPr lvl="0" algn="ctr">
              <a:lnSpc>
                <a:spcPct val="140000"/>
              </a:lnSpc>
            </a:pPr>
            <a:r>
              <a:rPr lang="en-US" sz="7200" b="1" dirty="0"/>
              <a:t>"Rising Antisemitism: </a:t>
            </a:r>
            <a:endParaRPr lang="en-US" sz="7200" b="1" dirty="0" smtClean="0"/>
          </a:p>
          <a:p>
            <a:pPr lvl="0" algn="ctr">
              <a:lnSpc>
                <a:spcPct val="140000"/>
              </a:lnSpc>
            </a:pPr>
            <a:r>
              <a:rPr lang="en-US" sz="3600" b="1" dirty="0" smtClean="0"/>
              <a:t>What </a:t>
            </a:r>
            <a:r>
              <a:rPr lang="en-US" sz="3600" b="1" dirty="0"/>
              <a:t>the Data Shows and What We Must </a:t>
            </a:r>
            <a:r>
              <a:rPr lang="en-US" sz="3600" b="1" dirty="0" smtClean="0"/>
              <a:t>Do“</a:t>
            </a:r>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442" y="3602256"/>
            <a:ext cx="4000656" cy="4177429"/>
          </a:xfrm>
          <a:prstGeom prst="rect">
            <a:avLst/>
          </a:prstGeom>
        </p:spPr>
      </p:pic>
      <p:sp>
        <p:nvSpPr>
          <p:cNvPr id="3" name="Rectangle 2"/>
          <p:cNvSpPr/>
          <p:nvPr/>
        </p:nvSpPr>
        <p:spPr>
          <a:xfrm>
            <a:off x="3981276" y="8027779"/>
            <a:ext cx="4889480" cy="1215717"/>
          </a:xfrm>
          <a:prstGeom prst="rect">
            <a:avLst/>
          </a:prstGeom>
        </p:spPr>
        <p:txBody>
          <a:bodyPr wrap="none">
            <a:spAutoFit/>
          </a:bodyPr>
          <a:lstStyle/>
          <a:p>
            <a:pPr algn="ctr"/>
            <a:r>
              <a:rPr lang="en-US" sz="2500" b="1" dirty="0"/>
              <a:t>Jackie </a:t>
            </a:r>
            <a:r>
              <a:rPr lang="en-US" sz="2500" b="1" dirty="0" err="1"/>
              <a:t>Subar</a:t>
            </a:r>
            <a:r>
              <a:rPr lang="en-US" sz="2500" b="1" dirty="0"/>
              <a:t>, </a:t>
            </a:r>
            <a:endParaRPr lang="en-US" sz="2500" b="1" dirty="0" smtClean="0"/>
          </a:p>
          <a:p>
            <a:pPr algn="ctr"/>
            <a:r>
              <a:rPr lang="en-US" sz="2400" dirty="0" smtClean="0"/>
              <a:t>Director </a:t>
            </a:r>
            <a:r>
              <a:rPr lang="en-US" sz="2400" dirty="0"/>
              <a:t>of Strategic Partnerships, </a:t>
            </a:r>
            <a:endParaRPr lang="en-US" sz="2400" dirty="0" smtClean="0"/>
          </a:p>
          <a:p>
            <a:pPr algn="ctr"/>
            <a:r>
              <a:rPr lang="en-US" sz="2400" dirty="0" smtClean="0"/>
              <a:t>ADL</a:t>
            </a:r>
            <a:endParaRPr lang="en-US" sz="2400" dirty="0"/>
          </a:p>
        </p:txBody>
      </p:sp>
      <p:sp>
        <p:nvSpPr>
          <p:cNvPr id="4" name="Rectangle 3"/>
          <p:cNvSpPr/>
          <p:nvPr/>
        </p:nvSpPr>
        <p:spPr>
          <a:xfrm>
            <a:off x="8747372" y="8104992"/>
            <a:ext cx="7390165" cy="1215717"/>
          </a:xfrm>
          <a:prstGeom prst="rect">
            <a:avLst/>
          </a:prstGeom>
        </p:spPr>
        <p:txBody>
          <a:bodyPr wrap="none">
            <a:spAutoFit/>
          </a:bodyPr>
          <a:lstStyle/>
          <a:p>
            <a:pPr lvl="0" algn="ctr"/>
            <a:r>
              <a:rPr lang="en-US" sz="2500" b="1" dirty="0"/>
              <a:t>Lauren </a:t>
            </a:r>
            <a:r>
              <a:rPr lang="en-US" sz="2500" b="1" dirty="0" smtClean="0"/>
              <a:t>Wolman,</a:t>
            </a:r>
          </a:p>
          <a:p>
            <a:pPr lvl="0" algn="ctr"/>
            <a:r>
              <a:rPr lang="en-US" sz="2400" i="1" dirty="0" smtClean="0"/>
              <a:t>Senior </a:t>
            </a:r>
            <a:r>
              <a:rPr lang="en-US" sz="2400" i="1" dirty="0"/>
              <a:t>Director, </a:t>
            </a:r>
            <a:r>
              <a:rPr lang="en-US" sz="2400" dirty="0" smtClean="0"/>
              <a:t>Government </a:t>
            </a:r>
            <a:r>
              <a:rPr lang="en-US" sz="2400" dirty="0"/>
              <a:t>Relations and </a:t>
            </a:r>
            <a:r>
              <a:rPr lang="en-US" sz="2400" dirty="0" smtClean="0"/>
              <a:t>Strategy </a:t>
            </a:r>
          </a:p>
          <a:p>
            <a:pPr lvl="0" algn="ctr"/>
            <a:r>
              <a:rPr lang="en-US" sz="2400" dirty="0" smtClean="0"/>
              <a:t>ADL</a:t>
            </a:r>
            <a:endParaRPr lang="en-US" sz="2400"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4792" y="3572759"/>
            <a:ext cx="4177429" cy="4177429"/>
          </a:xfrm>
          <a:prstGeom prst="rect">
            <a:avLst/>
          </a:prstGeom>
        </p:spPr>
      </p:pic>
      <p:sp>
        <p:nvSpPr>
          <p:cNvPr id="7" name="TextBox 6">
            <a:hlinkClick r:id="rId7" action="ppaction://hlinkpres?slideindex=1&amp;slidetitle="/>
          </p:cNvPr>
          <p:cNvSpPr txBox="1"/>
          <p:nvPr/>
        </p:nvSpPr>
        <p:spPr>
          <a:xfrm>
            <a:off x="8045749" y="9521624"/>
            <a:ext cx="1686680" cy="307777"/>
          </a:xfrm>
          <a:prstGeom prst="rect">
            <a:avLst/>
          </a:prstGeom>
          <a:solidFill>
            <a:schemeClr val="tx1"/>
          </a:solidFill>
        </p:spPr>
        <p:txBody>
          <a:bodyPr wrap="none" rtlCol="0">
            <a:spAutoFit/>
          </a:bodyPr>
          <a:lstStyle/>
          <a:p>
            <a:r>
              <a:rPr lang="en-US" b="1" dirty="0" smtClean="0">
                <a:solidFill>
                  <a:schemeClr val="bg1"/>
                </a:solidFill>
              </a:rPr>
              <a:t>ADL Presentation</a:t>
            </a:r>
            <a:endParaRPr lang="en-US" b="1" dirty="0">
              <a:solidFill>
                <a:schemeClr val="bg1"/>
              </a:solidFill>
            </a:endParaRPr>
          </a:p>
        </p:txBody>
      </p:sp>
    </p:spTree>
    <p:extLst>
      <p:ext uri="{BB962C8B-B14F-4D97-AF65-F5344CB8AC3E}">
        <p14:creationId xmlns:p14="http://schemas.microsoft.com/office/powerpoint/2010/main" val="1408731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412599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6568388" y="4812234"/>
            <a:ext cx="9718631" cy="2326791"/>
          </a:xfrm>
          <a:prstGeom prst="rect">
            <a:avLst/>
          </a:prstGeom>
          <a:noFill/>
          <a:ln>
            <a:noFill/>
          </a:ln>
        </p:spPr>
        <p:txBody>
          <a:bodyPr spcFirstLastPara="1" wrap="square" lIns="0" tIns="0" rIns="0" bIns="0" anchor="t" anchorCtr="0">
            <a:spAutoFit/>
          </a:bodyPr>
          <a:lstStyle/>
          <a:p>
            <a:pPr lvl="0" algn="ctr">
              <a:lnSpc>
                <a:spcPct val="140000"/>
              </a:lnSpc>
            </a:pPr>
            <a:r>
              <a:rPr lang="en-US" sz="3600" dirty="0"/>
              <a:t>Speaker: </a:t>
            </a:r>
            <a:endParaRPr lang="en-US" sz="3600" dirty="0" smtClean="0"/>
          </a:p>
          <a:p>
            <a:pPr lvl="0" algn="ctr">
              <a:lnSpc>
                <a:spcPct val="140000"/>
              </a:lnSpc>
            </a:pPr>
            <a:r>
              <a:rPr lang="en-US" sz="3600" dirty="0" smtClean="0"/>
              <a:t>Congressman </a:t>
            </a:r>
          </a:p>
          <a:p>
            <a:pPr lvl="0" algn="ctr">
              <a:lnSpc>
                <a:spcPct val="140000"/>
              </a:lnSpc>
            </a:pPr>
            <a:r>
              <a:rPr lang="en-US" sz="3600" b="1" dirty="0" smtClean="0"/>
              <a:t>Greg </a:t>
            </a:r>
            <a:r>
              <a:rPr lang="en-US" sz="3600" b="1" dirty="0"/>
              <a:t>Stanton (AZ 04)</a:t>
            </a:r>
            <a:endParaRPr sz="3600" b="1"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262" y="2270104"/>
            <a:ext cx="5067300" cy="6350000"/>
          </a:xfrm>
          <a:prstGeom prst="rect">
            <a:avLst/>
          </a:prstGeom>
        </p:spPr>
      </p:pic>
      <p:sp>
        <p:nvSpPr>
          <p:cNvPr id="5"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5">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5">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4275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3442298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6686549" y="3751979"/>
            <a:ext cx="10366331" cy="3188565"/>
          </a:xfrm>
          <a:prstGeom prst="rect">
            <a:avLst/>
          </a:prstGeom>
          <a:noFill/>
          <a:ln>
            <a:noFill/>
          </a:ln>
        </p:spPr>
        <p:txBody>
          <a:bodyPr spcFirstLastPara="1" wrap="square" lIns="0" tIns="0" rIns="0" bIns="0" anchor="t" anchorCtr="0">
            <a:spAutoFit/>
          </a:bodyPr>
          <a:lstStyle/>
          <a:p>
            <a:pPr lvl="0" algn="ctr">
              <a:lnSpc>
                <a:spcPct val="140000"/>
              </a:lnSpc>
            </a:pPr>
            <a:r>
              <a:rPr lang="en-US" sz="3600" dirty="0"/>
              <a:t>Speaker: </a:t>
            </a:r>
            <a:endParaRPr lang="en-US" sz="3600" dirty="0" smtClean="0"/>
          </a:p>
          <a:p>
            <a:pPr lvl="0" algn="ctr">
              <a:lnSpc>
                <a:spcPct val="140000"/>
              </a:lnSpc>
            </a:pPr>
            <a:endParaRPr lang="en-US" sz="3600" dirty="0" smtClean="0"/>
          </a:p>
          <a:p>
            <a:pPr algn="ctr">
              <a:lnSpc>
                <a:spcPct val="140000"/>
              </a:lnSpc>
            </a:pPr>
            <a:r>
              <a:rPr lang="en-US" sz="4000" b="1" dirty="0"/>
              <a:t>Governor </a:t>
            </a:r>
            <a:r>
              <a:rPr lang="en-US" sz="4000" b="1" dirty="0" err="1"/>
              <a:t>Mikie</a:t>
            </a:r>
            <a:r>
              <a:rPr lang="en-US" sz="4000" b="1" dirty="0"/>
              <a:t> Sherrill</a:t>
            </a:r>
          </a:p>
          <a:p>
            <a:pPr lvl="0" algn="ctr">
              <a:lnSpc>
                <a:spcPct val="140000"/>
              </a:lnSpc>
            </a:pPr>
            <a:r>
              <a:rPr lang="en-US" sz="3600" dirty="0"/>
              <a:t>Governor </a:t>
            </a:r>
            <a:r>
              <a:rPr lang="en-US" sz="3600" dirty="0" smtClean="0"/>
              <a:t> of New Jersey's</a:t>
            </a:r>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p:cNvPicPr>
            <a:picLocks noChangeAspect="1"/>
          </p:cNvPicPr>
          <p:nvPr/>
        </p:nvPicPr>
        <p:blipFill>
          <a:blip r:embed="rId5"/>
          <a:stretch>
            <a:fillRect/>
          </a:stretch>
        </p:blipFill>
        <p:spPr>
          <a:xfrm>
            <a:off x="2949677" y="1185717"/>
            <a:ext cx="5851284" cy="6651460"/>
          </a:xfrm>
          <a:prstGeom prst="rect">
            <a:avLst/>
          </a:prstGeom>
        </p:spPr>
      </p:pic>
      <p:sp>
        <p:nvSpPr>
          <p:cNvPr id="4" name="TextBox 3">
            <a:hlinkClick r:id="rId6" action="ppaction://hlinkfile"/>
          </p:cNvPr>
          <p:cNvSpPr txBox="1"/>
          <p:nvPr/>
        </p:nvSpPr>
        <p:spPr>
          <a:xfrm>
            <a:off x="7344697" y="9202994"/>
            <a:ext cx="3028726" cy="461665"/>
          </a:xfrm>
          <a:prstGeom prst="rect">
            <a:avLst/>
          </a:prstGeom>
          <a:solidFill>
            <a:schemeClr val="tx1"/>
          </a:solidFill>
        </p:spPr>
        <p:txBody>
          <a:bodyPr wrap="square" rtlCol="0">
            <a:spAutoFit/>
          </a:bodyPr>
          <a:lstStyle/>
          <a:p>
            <a:pPr algn="ctr"/>
            <a:r>
              <a:rPr lang="en-US" sz="2400" b="1" dirty="0" smtClean="0">
                <a:solidFill>
                  <a:schemeClr val="bg1"/>
                </a:solidFill>
              </a:rPr>
              <a:t>Play Video</a:t>
            </a:r>
            <a:endParaRPr lang="en-US" sz="2400" b="1" dirty="0">
              <a:solidFill>
                <a:schemeClr val="bg1"/>
              </a:solidFill>
            </a:endParaRPr>
          </a:p>
        </p:txBody>
      </p:sp>
    </p:spTree>
    <p:extLst>
      <p:ext uri="{BB962C8B-B14F-4D97-AF65-F5344CB8AC3E}">
        <p14:creationId xmlns:p14="http://schemas.microsoft.com/office/powerpoint/2010/main" val="1639007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4168256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136"/>
        <p:cNvGrpSpPr/>
        <p:nvPr/>
      </p:nvGrpSpPr>
      <p:grpSpPr>
        <a:xfrm>
          <a:off x="0" y="0"/>
          <a:ext cx="0" cy="0"/>
          <a:chOff x="0" y="0"/>
          <a:chExt cx="0" cy="0"/>
        </a:xfrm>
      </p:grpSpPr>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683" y="2363373"/>
            <a:ext cx="5429250" cy="5429250"/>
          </a:xfrm>
          <a:prstGeom prst="rect">
            <a:avLst/>
          </a:prstGeom>
        </p:spPr>
      </p:pic>
      <p:sp>
        <p:nvSpPr>
          <p:cNvPr id="5"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5">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5">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137;p6"/>
          <p:cNvSpPr txBox="1"/>
          <p:nvPr/>
        </p:nvSpPr>
        <p:spPr>
          <a:xfrm>
            <a:off x="9027911" y="3609650"/>
            <a:ext cx="3995647" cy="775597"/>
          </a:xfrm>
          <a:prstGeom prst="rect">
            <a:avLst/>
          </a:prstGeom>
          <a:noFill/>
          <a:ln>
            <a:noFill/>
          </a:ln>
        </p:spPr>
        <p:txBody>
          <a:bodyPr spcFirstLastPara="1" wrap="square" lIns="0" tIns="0" rIns="0" bIns="0" anchor="t" anchorCtr="0">
            <a:spAutoFit/>
          </a:bodyPr>
          <a:lstStyle/>
          <a:p>
            <a:pPr lvl="0" algn="ctr">
              <a:lnSpc>
                <a:spcPct val="140000"/>
              </a:lnSpc>
            </a:pPr>
            <a:r>
              <a:rPr lang="en-US" sz="3600" dirty="0"/>
              <a:t>Keynote Address</a:t>
            </a:r>
            <a:r>
              <a:rPr lang="en-US" sz="3600" dirty="0" smtClean="0"/>
              <a:t>:</a:t>
            </a:r>
            <a:endParaRPr sz="3600" dirty="0"/>
          </a:p>
        </p:txBody>
      </p:sp>
      <p:sp>
        <p:nvSpPr>
          <p:cNvPr id="9" name="Rectangle 8"/>
          <p:cNvSpPr/>
          <p:nvPr/>
        </p:nvSpPr>
        <p:spPr>
          <a:xfrm>
            <a:off x="9148306" y="4276474"/>
            <a:ext cx="3839514" cy="1122551"/>
          </a:xfrm>
          <a:prstGeom prst="rect">
            <a:avLst/>
          </a:prstGeom>
        </p:spPr>
        <p:txBody>
          <a:bodyPr wrap="none">
            <a:spAutoFit/>
          </a:bodyPr>
          <a:lstStyle/>
          <a:p>
            <a:pPr lvl="0" algn="ctr">
              <a:lnSpc>
                <a:spcPct val="140000"/>
              </a:lnSpc>
            </a:pPr>
            <a:r>
              <a:rPr lang="en-US" sz="5400" b="1" dirty="0"/>
              <a:t>Luke Moon</a:t>
            </a:r>
          </a:p>
        </p:txBody>
      </p:sp>
      <p:sp>
        <p:nvSpPr>
          <p:cNvPr id="10" name="Google Shape;137;p6"/>
          <p:cNvSpPr txBox="1"/>
          <p:nvPr/>
        </p:nvSpPr>
        <p:spPr>
          <a:xfrm>
            <a:off x="9288303" y="5631524"/>
            <a:ext cx="5585986" cy="1723549"/>
          </a:xfrm>
          <a:prstGeom prst="rect">
            <a:avLst/>
          </a:prstGeom>
          <a:noFill/>
          <a:ln>
            <a:noFill/>
          </a:ln>
        </p:spPr>
        <p:txBody>
          <a:bodyPr spcFirstLastPara="1" wrap="square" lIns="0" tIns="0" rIns="0" bIns="0" anchor="t" anchorCtr="0">
            <a:spAutoFit/>
          </a:bodyPr>
          <a:lstStyle/>
          <a:p>
            <a:pPr lvl="0">
              <a:lnSpc>
                <a:spcPct val="140000"/>
              </a:lnSpc>
            </a:pPr>
            <a:r>
              <a:rPr lang="en-US" sz="2000" b="1" dirty="0" smtClean="0"/>
              <a:t>A</a:t>
            </a:r>
            <a:r>
              <a:rPr lang="en-US" sz="2000" dirty="0" smtClean="0"/>
              <a:t> </a:t>
            </a:r>
            <a:r>
              <a:rPr lang="en-US" sz="2000" dirty="0"/>
              <a:t>prominent conservative Christian activist, writer, and ordained Southern Baptist minister who specializes in international affairs, human rights, and religious advocacy. </a:t>
            </a:r>
            <a:endParaRPr sz="2000" dirty="0"/>
          </a:p>
        </p:txBody>
      </p:sp>
      <p:sp>
        <p:nvSpPr>
          <p:cNvPr id="3" name="TextBox 2">
            <a:hlinkClick r:id="rId6" action="ppaction://hlinkfile"/>
          </p:cNvPr>
          <p:cNvSpPr txBox="1"/>
          <p:nvPr/>
        </p:nvSpPr>
        <p:spPr>
          <a:xfrm>
            <a:off x="8237129" y="9386396"/>
            <a:ext cx="2350323" cy="400110"/>
          </a:xfrm>
          <a:prstGeom prst="rect">
            <a:avLst/>
          </a:prstGeom>
          <a:solidFill>
            <a:schemeClr val="tx1"/>
          </a:solidFill>
        </p:spPr>
        <p:txBody>
          <a:bodyPr wrap="none" rtlCol="0">
            <a:spAutoFit/>
          </a:bodyPr>
          <a:lstStyle/>
          <a:p>
            <a:r>
              <a:rPr lang="en-US" sz="2000" b="1" dirty="0" smtClean="0">
                <a:solidFill>
                  <a:schemeClr val="bg1"/>
                </a:solidFill>
              </a:rPr>
              <a:t>Video White Rose</a:t>
            </a:r>
            <a:endParaRPr lang="en-US" sz="2000" b="1" dirty="0">
              <a:solidFill>
                <a:schemeClr val="bg1"/>
              </a:solidFill>
            </a:endParaRPr>
          </a:p>
        </p:txBody>
      </p:sp>
    </p:spTree>
    <p:extLst>
      <p:ext uri="{BB962C8B-B14F-4D97-AF65-F5344CB8AC3E}">
        <p14:creationId xmlns:p14="http://schemas.microsoft.com/office/powerpoint/2010/main" val="1756224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3939677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00"/>
        <p:cNvGrpSpPr/>
        <p:nvPr/>
      </p:nvGrpSpPr>
      <p:grpSpPr>
        <a:xfrm>
          <a:off x="0" y="0"/>
          <a:ext cx="0" cy="0"/>
          <a:chOff x="0" y="0"/>
          <a:chExt cx="0" cy="0"/>
        </a:xfrm>
      </p:grpSpPr>
      <p:sp>
        <p:nvSpPr>
          <p:cNvPr id="102" name="Google Shape;102;p3"/>
          <p:cNvSpPr/>
          <p:nvPr/>
        </p:nvSpPr>
        <p:spPr>
          <a:xfrm>
            <a:off x="8351659" y="517828"/>
            <a:ext cx="1584683" cy="1584683"/>
          </a:xfrm>
          <a:custGeom>
            <a:avLst/>
            <a:gdLst/>
            <a:ahLst/>
            <a:cxnLst/>
            <a:rect l="l" t="t" r="r" b="b"/>
            <a:pathLst>
              <a:path w="1584683" h="1584683" extrusionOk="0">
                <a:moveTo>
                  <a:pt x="0" y="0"/>
                </a:moveTo>
                <a:lnTo>
                  <a:pt x="1584682" y="0"/>
                </a:lnTo>
                <a:lnTo>
                  <a:pt x="1584682" y="1584682"/>
                </a:lnTo>
                <a:lnTo>
                  <a:pt x="0" y="1584682"/>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84;p1"/>
          <p:cNvSpPr/>
          <p:nvPr/>
        </p:nvSpPr>
        <p:spPr>
          <a:xfrm>
            <a:off x="13905755" y="0"/>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01;p3"/>
          <p:cNvSpPr txBox="1"/>
          <p:nvPr/>
        </p:nvSpPr>
        <p:spPr>
          <a:xfrm>
            <a:off x="551286" y="4014114"/>
            <a:ext cx="9936341" cy="230832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7500" b="1" dirty="0" smtClean="0">
                <a:solidFill>
                  <a:srgbClr val="F4F1E9"/>
                </a:solidFill>
                <a:latin typeface="Inter"/>
                <a:ea typeface="Inter"/>
                <a:cs typeface="Inter"/>
                <a:sym typeface="Inter"/>
              </a:rPr>
              <a:t>Opening Ceremony </a:t>
            </a:r>
          </a:p>
          <a:p>
            <a:pPr marL="0" marR="0" lvl="0" indent="0" rtl="0">
              <a:spcBef>
                <a:spcPts val="0"/>
              </a:spcBef>
              <a:spcAft>
                <a:spcPts val="0"/>
              </a:spcAft>
              <a:buNone/>
            </a:pPr>
            <a:r>
              <a:rPr lang="en-US" sz="7500" b="1" dirty="0" smtClean="0">
                <a:solidFill>
                  <a:srgbClr val="F4F1E9"/>
                </a:solidFill>
                <a:latin typeface="Inter"/>
                <a:ea typeface="Inter"/>
                <a:cs typeface="Inter"/>
                <a:sym typeface="Inter"/>
              </a:rPr>
              <a:t>National Anthem </a:t>
            </a:r>
          </a:p>
        </p:txBody>
      </p:sp>
      <p:sp>
        <p:nvSpPr>
          <p:cNvPr id="14" name="Google Shape;103;p3"/>
          <p:cNvSpPr txBox="1"/>
          <p:nvPr/>
        </p:nvSpPr>
        <p:spPr>
          <a:xfrm>
            <a:off x="551286" y="2102511"/>
            <a:ext cx="17185500" cy="215417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6999" b="1" u="none" strike="noStrike" dirty="0">
                <a:solidFill>
                  <a:srgbClr val="000000"/>
                </a:solidFill>
                <a:latin typeface="Inter"/>
                <a:ea typeface="Inter"/>
                <a:cs typeface="Inter"/>
                <a:sym typeface="Inter"/>
              </a:rPr>
              <a:t>AMMWEC’s National Coalition</a:t>
            </a:r>
            <a:endParaRPr dirty="0"/>
          </a:p>
          <a:p>
            <a:pPr marL="0" marR="0" lvl="0" indent="0" rtl="0">
              <a:spcBef>
                <a:spcPts val="0"/>
              </a:spcBef>
              <a:spcAft>
                <a:spcPts val="0"/>
              </a:spcAft>
              <a:buNone/>
            </a:pPr>
            <a:r>
              <a:rPr lang="en-US" sz="6999" b="1" u="none" strike="noStrike" dirty="0">
                <a:solidFill>
                  <a:srgbClr val="000000"/>
                </a:solidFill>
                <a:latin typeface="Inter"/>
                <a:ea typeface="Inter"/>
                <a:cs typeface="Inter"/>
                <a:sym typeface="Inter"/>
              </a:rPr>
              <a:t>Conference 202</a:t>
            </a:r>
            <a:r>
              <a:rPr lang="en-US" sz="6999" b="1" dirty="0">
                <a:latin typeface="Inter"/>
                <a:ea typeface="Inter"/>
                <a:cs typeface="Inter"/>
                <a:sym typeface="Inter"/>
              </a:rPr>
              <a:t>6</a:t>
            </a:r>
            <a:endParaRPr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2366" y="3138392"/>
            <a:ext cx="4759021" cy="6272322"/>
          </a:xfrm>
          <a:prstGeom prst="rect">
            <a:avLst/>
          </a:prstGeom>
        </p:spPr>
      </p:pic>
      <p:sp>
        <p:nvSpPr>
          <p:cNvPr id="9" name="Google Shape;101;p3"/>
          <p:cNvSpPr txBox="1"/>
          <p:nvPr/>
        </p:nvSpPr>
        <p:spPr>
          <a:xfrm>
            <a:off x="11863301" y="9552964"/>
            <a:ext cx="3097150" cy="461665"/>
          </a:xfrm>
          <a:prstGeom prst="rect">
            <a:avLst/>
          </a:prstGeom>
          <a:noFill/>
          <a:ln>
            <a:noFill/>
          </a:ln>
        </p:spPr>
        <p:txBody>
          <a:bodyPr spcFirstLastPara="1" wrap="square" lIns="0" tIns="0" rIns="0" bIns="0" anchor="t" anchorCtr="0">
            <a:spAutoFit/>
          </a:bodyPr>
          <a:lstStyle/>
          <a:p>
            <a:pPr lvl="0"/>
            <a:r>
              <a:rPr lang="en-US" sz="3000" b="1" dirty="0">
                <a:solidFill>
                  <a:srgbClr val="F4F1E9"/>
                </a:solidFill>
                <a:latin typeface="Inter"/>
                <a:ea typeface="Inter"/>
                <a:cs typeface="Inter"/>
                <a:sym typeface="Inter"/>
              </a:rPr>
              <a:t>Ghazal Mizrahi</a:t>
            </a:r>
            <a:endParaRPr lang="en-US" sz="3000" b="1" dirty="0" smtClean="0">
              <a:solidFill>
                <a:srgbClr val="F4F1E9"/>
              </a:solidFill>
              <a:latin typeface="Inter"/>
              <a:ea typeface="Inter"/>
              <a:cs typeface="Inter"/>
              <a:sym typeface="Inter"/>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125520" y="1317951"/>
            <a:ext cx="15834360" cy="775597"/>
          </a:xfrm>
          <a:prstGeom prst="rect">
            <a:avLst/>
          </a:prstGeom>
          <a:noFill/>
          <a:ln>
            <a:noFill/>
          </a:ln>
        </p:spPr>
        <p:txBody>
          <a:bodyPr spcFirstLastPara="1" wrap="square" lIns="0" tIns="0" rIns="0" bIns="0" anchor="t" anchorCtr="0">
            <a:spAutoFit/>
          </a:bodyPr>
          <a:lstStyle/>
          <a:p>
            <a:pPr lvl="0" algn="ctr">
              <a:lnSpc>
                <a:spcPct val="140000"/>
              </a:lnSpc>
            </a:pPr>
            <a:r>
              <a:rPr lang="en-US" sz="3600" b="1" dirty="0"/>
              <a:t>Panel 3: Interfaith Digital Creators and </a:t>
            </a:r>
            <a:r>
              <a:rPr lang="en-US" sz="3600" b="1" dirty="0" smtClean="0"/>
              <a:t>Influencers</a:t>
            </a:r>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Rectangle 2"/>
          <p:cNvSpPr/>
          <p:nvPr/>
        </p:nvSpPr>
        <p:spPr>
          <a:xfrm>
            <a:off x="2354107" y="8658484"/>
            <a:ext cx="2432076" cy="1169551"/>
          </a:xfrm>
          <a:prstGeom prst="rect">
            <a:avLst/>
          </a:prstGeom>
        </p:spPr>
        <p:txBody>
          <a:bodyPr wrap="none">
            <a:spAutoFit/>
          </a:bodyPr>
          <a:lstStyle/>
          <a:p>
            <a:pPr lvl="0" algn="ctr">
              <a:lnSpc>
                <a:spcPct val="140000"/>
              </a:lnSpc>
            </a:pPr>
            <a:r>
              <a:rPr lang="en-US" sz="2500" dirty="0"/>
              <a:t>Moderator: </a:t>
            </a:r>
            <a:endParaRPr lang="en-US" sz="2500" dirty="0" smtClean="0"/>
          </a:p>
          <a:p>
            <a:pPr lvl="0" algn="ctr">
              <a:lnSpc>
                <a:spcPct val="140000"/>
              </a:lnSpc>
            </a:pPr>
            <a:r>
              <a:rPr lang="en-US" sz="2500" b="1" dirty="0" smtClean="0"/>
              <a:t>Michael Gamal</a:t>
            </a:r>
            <a:endParaRPr lang="en-US" sz="2500" b="1" dirty="0"/>
          </a:p>
        </p:txBody>
      </p:sp>
      <p:sp>
        <p:nvSpPr>
          <p:cNvPr id="7"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Rectangle 4"/>
          <p:cNvSpPr/>
          <p:nvPr/>
        </p:nvSpPr>
        <p:spPr>
          <a:xfrm>
            <a:off x="10125025" y="2298869"/>
            <a:ext cx="1957587" cy="553998"/>
          </a:xfrm>
          <a:prstGeom prst="rect">
            <a:avLst/>
          </a:prstGeom>
        </p:spPr>
        <p:txBody>
          <a:bodyPr wrap="none">
            <a:spAutoFit/>
          </a:bodyPr>
          <a:lstStyle/>
          <a:p>
            <a:r>
              <a:rPr lang="en-US" sz="3000" dirty="0"/>
              <a:t>Panelists: </a:t>
            </a:r>
          </a:p>
        </p:txBody>
      </p:sp>
      <p:sp>
        <p:nvSpPr>
          <p:cNvPr id="6" name="Rectangle 5"/>
          <p:cNvSpPr/>
          <p:nvPr/>
        </p:nvSpPr>
        <p:spPr>
          <a:xfrm>
            <a:off x="11996028" y="5778504"/>
            <a:ext cx="2618024" cy="553998"/>
          </a:xfrm>
          <a:prstGeom prst="rect">
            <a:avLst/>
          </a:prstGeom>
        </p:spPr>
        <p:txBody>
          <a:bodyPr wrap="none">
            <a:spAutoFit/>
          </a:bodyPr>
          <a:lstStyle/>
          <a:p>
            <a:r>
              <a:rPr lang="en-US" sz="3000" dirty="0" err="1"/>
              <a:t>Muniza</a:t>
            </a:r>
            <a:r>
              <a:rPr lang="en-US" sz="3000" dirty="0"/>
              <a:t> Ansari</a:t>
            </a:r>
          </a:p>
        </p:txBody>
      </p:sp>
      <p:sp>
        <p:nvSpPr>
          <p:cNvPr id="9" name="Rectangle 8"/>
          <p:cNvSpPr/>
          <p:nvPr/>
        </p:nvSpPr>
        <p:spPr>
          <a:xfrm>
            <a:off x="7951344" y="5798256"/>
            <a:ext cx="1936749" cy="553998"/>
          </a:xfrm>
          <a:prstGeom prst="rect">
            <a:avLst/>
          </a:prstGeom>
        </p:spPr>
        <p:txBody>
          <a:bodyPr wrap="none">
            <a:spAutoFit/>
          </a:bodyPr>
          <a:lstStyle/>
          <a:p>
            <a:r>
              <a:rPr lang="en-US" sz="3000" dirty="0"/>
              <a:t>Sam </a:t>
            </a:r>
            <a:r>
              <a:rPr lang="en-US" sz="3000" dirty="0" err="1"/>
              <a:t>Salz</a:t>
            </a:r>
            <a:r>
              <a:rPr lang="en-US" sz="3000" dirty="0"/>
              <a:t> </a:t>
            </a:r>
          </a:p>
        </p:txBody>
      </p:sp>
      <p:sp>
        <p:nvSpPr>
          <p:cNvPr id="11" name="Rectangle 10"/>
          <p:cNvSpPr/>
          <p:nvPr/>
        </p:nvSpPr>
        <p:spPr>
          <a:xfrm>
            <a:off x="7679749" y="9497714"/>
            <a:ext cx="2361544" cy="553998"/>
          </a:xfrm>
          <a:prstGeom prst="rect">
            <a:avLst/>
          </a:prstGeom>
        </p:spPr>
        <p:txBody>
          <a:bodyPr wrap="none">
            <a:spAutoFit/>
          </a:bodyPr>
          <a:lstStyle/>
          <a:p>
            <a:r>
              <a:rPr lang="en-US" sz="3000" dirty="0" smtClean="0"/>
              <a:t>Leena </a:t>
            </a:r>
            <a:r>
              <a:rPr lang="en-US" sz="3000" dirty="0"/>
              <a:t>Shah </a:t>
            </a:r>
          </a:p>
        </p:txBody>
      </p:sp>
      <p:sp>
        <p:nvSpPr>
          <p:cNvPr id="14" name="Oval 13"/>
          <p:cNvSpPr/>
          <p:nvPr/>
        </p:nvSpPr>
        <p:spPr>
          <a:xfrm>
            <a:off x="7359759" y="2749095"/>
            <a:ext cx="3265773" cy="3004695"/>
          </a:xfrm>
          <a:prstGeom prst="ellipse">
            <a:avLst/>
          </a:prstGeom>
          <a:blipFill dpi="0" rotWithShape="1">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574283" y="2764876"/>
            <a:ext cx="3265773" cy="3004695"/>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54304" y="6373975"/>
            <a:ext cx="3265773" cy="3004695"/>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24053" y="6439517"/>
            <a:ext cx="3265773" cy="3004695"/>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768507" y="9444212"/>
            <a:ext cx="2233304" cy="553998"/>
          </a:xfrm>
          <a:prstGeom prst="rect">
            <a:avLst/>
          </a:prstGeom>
        </p:spPr>
        <p:txBody>
          <a:bodyPr wrap="none">
            <a:spAutoFit/>
          </a:bodyPr>
          <a:lstStyle/>
          <a:p>
            <a:r>
              <a:rPr lang="en-US" sz="3000" dirty="0" err="1"/>
              <a:t>Aaliya</a:t>
            </a:r>
            <a:r>
              <a:rPr lang="en-US" sz="3000" dirty="0"/>
              <a:t> Shah</a:t>
            </a:r>
          </a:p>
        </p:txBody>
      </p:sp>
      <p:sp>
        <p:nvSpPr>
          <p:cNvPr id="19" name="Oval 18"/>
          <p:cNvSpPr/>
          <p:nvPr/>
        </p:nvSpPr>
        <p:spPr>
          <a:xfrm>
            <a:off x="1646697" y="3372806"/>
            <a:ext cx="4492280" cy="5285678"/>
          </a:xfrm>
          <a:prstGeom prst="ellipse">
            <a:avLst/>
          </a:prstGeom>
          <a:blipFill dpi="0" rotWithShape="1">
            <a:blip r:embed="rId9"/>
            <a:srcRect/>
            <a:stretch>
              <a:fillRect l="-18000" t="2000" r="-8000" b="-10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0396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35310172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7431932" y="3893910"/>
            <a:ext cx="7539229" cy="1551194"/>
          </a:xfrm>
          <a:prstGeom prst="rect">
            <a:avLst/>
          </a:prstGeom>
          <a:noFill/>
          <a:ln>
            <a:noFill/>
          </a:ln>
        </p:spPr>
        <p:txBody>
          <a:bodyPr spcFirstLastPara="1" wrap="square" lIns="0" tIns="0" rIns="0" bIns="0" anchor="t" anchorCtr="0">
            <a:spAutoFit/>
          </a:bodyPr>
          <a:lstStyle/>
          <a:p>
            <a:pPr lvl="0" algn="ctr">
              <a:lnSpc>
                <a:spcPct val="140000"/>
              </a:lnSpc>
            </a:pPr>
            <a:r>
              <a:rPr lang="en-US" sz="3600" dirty="0">
                <a:solidFill>
                  <a:schemeClr val="bg1"/>
                </a:solidFill>
              </a:rPr>
              <a:t>Featured Speaker: </a:t>
            </a:r>
            <a:endParaRPr lang="en-US" sz="3600" dirty="0" smtClean="0">
              <a:solidFill>
                <a:schemeClr val="bg1"/>
              </a:solidFill>
            </a:endParaRPr>
          </a:p>
          <a:p>
            <a:pPr lvl="0" algn="ctr">
              <a:lnSpc>
                <a:spcPct val="140000"/>
              </a:lnSpc>
            </a:pPr>
            <a:r>
              <a:rPr lang="en-US" sz="3600" b="1" dirty="0" smtClean="0">
                <a:solidFill>
                  <a:schemeClr val="bg1"/>
                </a:solidFill>
              </a:rPr>
              <a:t>Reverend </a:t>
            </a:r>
            <a:r>
              <a:rPr lang="en-US" sz="3600" b="1" dirty="0">
                <a:solidFill>
                  <a:schemeClr val="bg1"/>
                </a:solidFill>
              </a:rPr>
              <a:t>Kristen Glass Perez</a:t>
            </a:r>
            <a:endParaRPr sz="3600" b="1" dirty="0">
              <a:solidFill>
                <a:schemeClr val="bg1"/>
              </a:solidFill>
            </a:endParaRPr>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909" y="1280158"/>
            <a:ext cx="5084023" cy="6778697"/>
          </a:xfrm>
          <a:prstGeom prst="rect">
            <a:avLst/>
          </a:prstGeom>
        </p:spPr>
      </p:pic>
      <p:sp>
        <p:nvSpPr>
          <p:cNvPr id="5" name="Google Shape;84;p1"/>
          <p:cNvSpPr/>
          <p:nvPr/>
        </p:nvSpPr>
        <p:spPr>
          <a:xfrm>
            <a:off x="-5240540" y="5467406"/>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5">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5">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Rectangle 2"/>
          <p:cNvSpPr/>
          <p:nvPr/>
        </p:nvSpPr>
        <p:spPr>
          <a:xfrm>
            <a:off x="7790245" y="5445104"/>
            <a:ext cx="7468711" cy="1200329"/>
          </a:xfrm>
          <a:prstGeom prst="rect">
            <a:avLst/>
          </a:prstGeom>
        </p:spPr>
        <p:txBody>
          <a:bodyPr wrap="none">
            <a:spAutoFit/>
          </a:bodyPr>
          <a:lstStyle/>
          <a:p>
            <a:r>
              <a:rPr lang="en-US" sz="1800" dirty="0">
                <a:solidFill>
                  <a:schemeClr val="bg1"/>
                </a:solidFill>
              </a:rPr>
              <a:t>University Chaplain at The George Washington University (GW</a:t>
            </a:r>
            <a:r>
              <a:rPr lang="en-US" sz="1800" dirty="0" smtClean="0">
                <a:solidFill>
                  <a:schemeClr val="bg1"/>
                </a:solidFill>
              </a:rPr>
              <a:t>),</a:t>
            </a:r>
          </a:p>
          <a:p>
            <a:r>
              <a:rPr lang="en-US" sz="1800" dirty="0">
                <a:solidFill>
                  <a:schemeClr val="bg1"/>
                </a:solidFill>
              </a:rPr>
              <a:t>She leads the Center for Interfaith and Spiritual Life, </a:t>
            </a:r>
            <a:endParaRPr lang="en-US" sz="1800" dirty="0" smtClean="0">
              <a:solidFill>
                <a:schemeClr val="bg1"/>
              </a:solidFill>
            </a:endParaRPr>
          </a:p>
          <a:p>
            <a:r>
              <a:rPr lang="en-US" sz="1800" dirty="0" smtClean="0">
                <a:solidFill>
                  <a:schemeClr val="bg1"/>
                </a:solidFill>
              </a:rPr>
              <a:t>focusing </a:t>
            </a:r>
            <a:r>
              <a:rPr lang="en-US" sz="1800" dirty="0">
                <a:solidFill>
                  <a:schemeClr val="bg1"/>
                </a:solidFill>
              </a:rPr>
              <a:t>on </a:t>
            </a:r>
            <a:r>
              <a:rPr lang="en-US" sz="1800" dirty="0" err="1" smtClean="0">
                <a:solidFill>
                  <a:schemeClr val="bg1"/>
                </a:solidFill>
              </a:rPr>
              <a:t>multifaith</a:t>
            </a:r>
            <a:r>
              <a:rPr lang="en-US" sz="1800" dirty="0" smtClean="0">
                <a:solidFill>
                  <a:schemeClr val="bg1"/>
                </a:solidFill>
              </a:rPr>
              <a:t> </a:t>
            </a:r>
            <a:r>
              <a:rPr lang="en-US" sz="1800" dirty="0">
                <a:solidFill>
                  <a:schemeClr val="bg1"/>
                </a:solidFill>
              </a:rPr>
              <a:t>community building, emotional and spiritual care, </a:t>
            </a:r>
            <a:endParaRPr lang="en-US" sz="1800" dirty="0" smtClean="0">
              <a:solidFill>
                <a:schemeClr val="bg1"/>
              </a:solidFill>
            </a:endParaRPr>
          </a:p>
          <a:p>
            <a:r>
              <a:rPr lang="en-US" sz="1800" dirty="0" smtClean="0">
                <a:solidFill>
                  <a:schemeClr val="bg1"/>
                </a:solidFill>
              </a:rPr>
              <a:t>and </a:t>
            </a:r>
            <a:r>
              <a:rPr lang="en-US" sz="1800" dirty="0">
                <a:solidFill>
                  <a:schemeClr val="bg1"/>
                </a:solidFill>
              </a:rPr>
              <a:t>student advocacy</a:t>
            </a:r>
            <a:r>
              <a:rPr lang="en-US" sz="1800" dirty="0" smtClean="0">
                <a:solidFill>
                  <a:schemeClr val="bg1"/>
                </a:solidFill>
              </a:rPr>
              <a:t>.</a:t>
            </a:r>
            <a:endParaRPr lang="en-US" sz="1800" dirty="0">
              <a:solidFill>
                <a:schemeClr val="bg1"/>
              </a:solidFill>
            </a:endParaRPr>
          </a:p>
        </p:txBody>
      </p:sp>
      <p:sp>
        <p:nvSpPr>
          <p:cNvPr id="4" name="Rectangle 3"/>
          <p:cNvSpPr/>
          <p:nvPr/>
        </p:nvSpPr>
        <p:spPr>
          <a:xfrm>
            <a:off x="8183969" y="1315246"/>
            <a:ext cx="6032421" cy="646331"/>
          </a:xfrm>
          <a:prstGeom prst="rect">
            <a:avLst/>
          </a:prstGeom>
        </p:spPr>
        <p:txBody>
          <a:bodyPr wrap="none">
            <a:spAutoFit/>
          </a:bodyPr>
          <a:lstStyle/>
          <a:p>
            <a:r>
              <a:rPr lang="en-US" sz="3600" b="1" dirty="0">
                <a:solidFill>
                  <a:schemeClr val="bg1"/>
                </a:solidFill>
              </a:rPr>
              <a:t>Interfaith and Spiritual Life</a:t>
            </a:r>
          </a:p>
        </p:txBody>
      </p:sp>
    </p:spTree>
    <p:extLst>
      <p:ext uri="{BB962C8B-B14F-4D97-AF65-F5344CB8AC3E}">
        <p14:creationId xmlns:p14="http://schemas.microsoft.com/office/powerpoint/2010/main" val="15320923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2378854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3946357" y="1231803"/>
            <a:ext cx="8456202" cy="775597"/>
          </a:xfrm>
          <a:prstGeom prst="rect">
            <a:avLst/>
          </a:prstGeom>
          <a:noFill/>
          <a:ln>
            <a:noFill/>
          </a:ln>
        </p:spPr>
        <p:txBody>
          <a:bodyPr spcFirstLastPara="1" wrap="square" lIns="0" tIns="0" rIns="0" bIns="0" anchor="t" anchorCtr="0">
            <a:spAutoFit/>
          </a:bodyPr>
          <a:lstStyle/>
          <a:p>
            <a:pPr lvl="0" algn="ctr">
              <a:lnSpc>
                <a:spcPct val="140000"/>
              </a:lnSpc>
            </a:pPr>
            <a:r>
              <a:rPr lang="en-US" sz="3600" b="1" dirty="0"/>
              <a:t>Video </a:t>
            </a:r>
            <a:r>
              <a:rPr lang="en-US" sz="3600" b="1" dirty="0" smtClean="0"/>
              <a:t>Address</a:t>
            </a:r>
            <a:endParaRPr sz="3600" b="1"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3094" t="5480" r="25997" b="28929"/>
          <a:stretch/>
        </p:blipFill>
        <p:spPr>
          <a:xfrm>
            <a:off x="8592559" y="2762858"/>
            <a:ext cx="3810000" cy="378232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357" y="2762858"/>
            <a:ext cx="3810000" cy="3810000"/>
          </a:xfrm>
          <a:prstGeom prst="rect">
            <a:avLst/>
          </a:prstGeom>
        </p:spPr>
      </p:pic>
      <p:sp>
        <p:nvSpPr>
          <p:cNvPr id="4" name="Rectangle 3"/>
          <p:cNvSpPr/>
          <p:nvPr/>
        </p:nvSpPr>
        <p:spPr>
          <a:xfrm>
            <a:off x="4592839" y="6758993"/>
            <a:ext cx="2517036" cy="569323"/>
          </a:xfrm>
          <a:prstGeom prst="rect">
            <a:avLst/>
          </a:prstGeom>
        </p:spPr>
        <p:txBody>
          <a:bodyPr wrap="none">
            <a:spAutoFit/>
          </a:bodyPr>
          <a:lstStyle/>
          <a:p>
            <a:pPr lvl="0">
              <a:lnSpc>
                <a:spcPct val="140000"/>
              </a:lnSpc>
            </a:pPr>
            <a:r>
              <a:rPr lang="en-US" sz="2500" b="1" dirty="0"/>
              <a:t>Zack Sage </a:t>
            </a:r>
            <a:r>
              <a:rPr lang="en-US" sz="2500" b="1" dirty="0" smtClean="0"/>
              <a:t>Fox </a:t>
            </a:r>
            <a:endParaRPr lang="en-US" sz="2500" b="1" dirty="0"/>
          </a:p>
        </p:txBody>
      </p:sp>
      <p:sp>
        <p:nvSpPr>
          <p:cNvPr id="5" name="Rectangle 4"/>
          <p:cNvSpPr/>
          <p:nvPr/>
        </p:nvSpPr>
        <p:spPr>
          <a:xfrm>
            <a:off x="9218457" y="6731314"/>
            <a:ext cx="2606804" cy="569323"/>
          </a:xfrm>
          <a:prstGeom prst="rect">
            <a:avLst/>
          </a:prstGeom>
        </p:spPr>
        <p:txBody>
          <a:bodyPr wrap="none">
            <a:spAutoFit/>
          </a:bodyPr>
          <a:lstStyle/>
          <a:p>
            <a:pPr lvl="0">
              <a:lnSpc>
                <a:spcPct val="140000"/>
              </a:lnSpc>
            </a:pPr>
            <a:r>
              <a:rPr lang="en-US" sz="2500" b="1" dirty="0" err="1"/>
              <a:t>Loay</a:t>
            </a:r>
            <a:r>
              <a:rPr lang="en-US" sz="2500" b="1" dirty="0"/>
              <a:t> Al </a:t>
            </a:r>
            <a:r>
              <a:rPr lang="en-US" sz="2500" b="1" dirty="0" err="1"/>
              <a:t>Shareef</a:t>
            </a:r>
            <a:endParaRPr lang="en-US" sz="2500" b="1" dirty="0"/>
          </a:p>
        </p:txBody>
      </p:sp>
      <p:sp>
        <p:nvSpPr>
          <p:cNvPr id="8"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6">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6">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TextBox 5">
            <a:hlinkClick r:id="rId7" action="ppaction://hlinkfile"/>
          </p:cNvPr>
          <p:cNvSpPr txBox="1"/>
          <p:nvPr/>
        </p:nvSpPr>
        <p:spPr>
          <a:xfrm>
            <a:off x="4503056" y="7514451"/>
            <a:ext cx="2846068" cy="477054"/>
          </a:xfrm>
          <a:prstGeom prst="rect">
            <a:avLst/>
          </a:prstGeom>
          <a:solidFill>
            <a:schemeClr val="tx1"/>
          </a:solidFill>
        </p:spPr>
        <p:txBody>
          <a:bodyPr wrap="square" rtlCol="0">
            <a:spAutoFit/>
          </a:bodyPr>
          <a:lstStyle/>
          <a:p>
            <a:pPr algn="ctr"/>
            <a:r>
              <a:rPr lang="en-US" sz="2500" b="1" dirty="0" smtClean="0">
                <a:solidFill>
                  <a:schemeClr val="bg1"/>
                </a:solidFill>
              </a:rPr>
              <a:t>Play Video</a:t>
            </a:r>
            <a:endParaRPr lang="en-US" sz="2500" b="1" dirty="0">
              <a:solidFill>
                <a:schemeClr val="bg1"/>
              </a:solidFill>
            </a:endParaRPr>
          </a:p>
        </p:txBody>
      </p:sp>
      <p:sp>
        <p:nvSpPr>
          <p:cNvPr id="11" name="TextBox 10">
            <a:hlinkClick r:id="rId8" action="ppaction://hlinkfile"/>
          </p:cNvPr>
          <p:cNvSpPr txBox="1"/>
          <p:nvPr/>
        </p:nvSpPr>
        <p:spPr>
          <a:xfrm>
            <a:off x="9068407" y="7514451"/>
            <a:ext cx="2846068" cy="477054"/>
          </a:xfrm>
          <a:prstGeom prst="rect">
            <a:avLst/>
          </a:prstGeom>
          <a:solidFill>
            <a:schemeClr val="tx1"/>
          </a:solidFill>
        </p:spPr>
        <p:txBody>
          <a:bodyPr wrap="square" rtlCol="0">
            <a:spAutoFit/>
          </a:bodyPr>
          <a:lstStyle/>
          <a:p>
            <a:pPr algn="ctr"/>
            <a:r>
              <a:rPr lang="en-US" sz="2500" b="1" dirty="0" smtClean="0">
                <a:solidFill>
                  <a:schemeClr val="bg1"/>
                </a:solidFill>
              </a:rPr>
              <a:t>Play Video</a:t>
            </a:r>
            <a:endParaRPr lang="en-US" sz="2500" b="1" dirty="0">
              <a:solidFill>
                <a:schemeClr val="bg1"/>
              </a:solidFill>
            </a:endParaRPr>
          </a:p>
        </p:txBody>
      </p:sp>
    </p:spTree>
    <p:extLst>
      <p:ext uri="{BB962C8B-B14F-4D97-AF65-F5344CB8AC3E}">
        <p14:creationId xmlns:p14="http://schemas.microsoft.com/office/powerpoint/2010/main" val="640499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25372266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6686549" y="3751979"/>
            <a:ext cx="10366331" cy="2326791"/>
          </a:xfrm>
          <a:prstGeom prst="rect">
            <a:avLst/>
          </a:prstGeom>
          <a:noFill/>
          <a:ln>
            <a:noFill/>
          </a:ln>
        </p:spPr>
        <p:txBody>
          <a:bodyPr spcFirstLastPara="1" wrap="square" lIns="0" tIns="0" rIns="0" bIns="0" anchor="t" anchorCtr="0">
            <a:spAutoFit/>
          </a:bodyPr>
          <a:lstStyle/>
          <a:p>
            <a:pPr lvl="0" algn="ctr">
              <a:lnSpc>
                <a:spcPct val="140000"/>
              </a:lnSpc>
            </a:pPr>
            <a:r>
              <a:rPr lang="en-US" sz="3600" dirty="0"/>
              <a:t>Speaker: </a:t>
            </a:r>
            <a:endParaRPr lang="en-US" sz="3600" dirty="0" smtClean="0"/>
          </a:p>
          <a:p>
            <a:pPr lvl="0" algn="ctr">
              <a:lnSpc>
                <a:spcPct val="140000"/>
              </a:lnSpc>
            </a:pPr>
            <a:r>
              <a:rPr lang="en-US" sz="3600" dirty="0" smtClean="0"/>
              <a:t>Brad </a:t>
            </a:r>
            <a:r>
              <a:rPr lang="en-US" sz="3600" dirty="0"/>
              <a:t>Schneider (IL</a:t>
            </a:r>
            <a:r>
              <a:rPr lang="en-US" sz="3600" dirty="0" smtClean="0"/>
              <a:t>)</a:t>
            </a:r>
          </a:p>
          <a:p>
            <a:pPr lvl="0" algn="ctr">
              <a:lnSpc>
                <a:spcPct val="140000"/>
              </a:lnSpc>
            </a:pPr>
            <a:r>
              <a:rPr lang="en-US" sz="3600" dirty="0"/>
              <a:t>Congressman</a:t>
            </a:r>
            <a:endParaRPr sz="3600"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8754" y="1567400"/>
            <a:ext cx="5342808" cy="6695947"/>
          </a:xfrm>
          <a:prstGeom prst="rect">
            <a:avLst/>
          </a:prstGeom>
        </p:spPr>
      </p:pic>
      <p:sp>
        <p:nvSpPr>
          <p:cNvPr id="5"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5">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5">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1779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13129720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1482135" y="357792"/>
            <a:ext cx="14335627" cy="1809726"/>
          </a:xfrm>
          <a:prstGeom prst="rect">
            <a:avLst/>
          </a:prstGeom>
          <a:noFill/>
          <a:ln>
            <a:noFill/>
          </a:ln>
        </p:spPr>
        <p:txBody>
          <a:bodyPr spcFirstLastPara="1" wrap="square" lIns="0" tIns="0" rIns="0" bIns="0" anchor="t" anchorCtr="0">
            <a:spAutoFit/>
          </a:bodyPr>
          <a:lstStyle/>
          <a:p>
            <a:pPr lvl="0" algn="ctr">
              <a:lnSpc>
                <a:spcPct val="140000"/>
              </a:lnSpc>
            </a:pPr>
            <a:r>
              <a:rPr lang="en-US" sz="3600" i="1" dirty="0">
                <a:solidFill>
                  <a:schemeClr val="bg1"/>
                </a:solidFill>
              </a:rPr>
              <a:t>Panel 4: Religious Leaders </a:t>
            </a:r>
            <a:endParaRPr lang="en-US" sz="3600" i="1" dirty="0" smtClean="0">
              <a:solidFill>
                <a:schemeClr val="bg1"/>
              </a:solidFill>
            </a:endParaRPr>
          </a:p>
          <a:p>
            <a:pPr lvl="0" algn="ctr">
              <a:lnSpc>
                <a:spcPct val="140000"/>
              </a:lnSpc>
            </a:pPr>
            <a:r>
              <a:rPr lang="en-US" sz="4800" b="1" dirty="0" smtClean="0">
                <a:solidFill>
                  <a:schemeClr val="bg1"/>
                </a:solidFill>
              </a:rPr>
              <a:t>Fight </a:t>
            </a:r>
            <a:r>
              <a:rPr lang="en-US" sz="4800" b="1" dirty="0">
                <a:solidFill>
                  <a:schemeClr val="bg1"/>
                </a:solidFill>
              </a:rPr>
              <a:t>Against Antisemitism and </a:t>
            </a:r>
            <a:r>
              <a:rPr lang="en-US" sz="4800" b="1" dirty="0" smtClean="0">
                <a:solidFill>
                  <a:schemeClr val="bg1"/>
                </a:solidFill>
              </a:rPr>
              <a:t>Hate</a:t>
            </a:r>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037749" y="5620433"/>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Rectangle 4"/>
          <p:cNvSpPr/>
          <p:nvPr/>
        </p:nvSpPr>
        <p:spPr>
          <a:xfrm>
            <a:off x="6441592" y="5827812"/>
            <a:ext cx="2959465" cy="477054"/>
          </a:xfrm>
          <a:prstGeom prst="rect">
            <a:avLst/>
          </a:prstGeom>
        </p:spPr>
        <p:txBody>
          <a:bodyPr wrap="none">
            <a:spAutoFit/>
          </a:bodyPr>
          <a:lstStyle/>
          <a:p>
            <a:r>
              <a:rPr lang="en-US" sz="2500" dirty="0" err="1" smtClean="0"/>
              <a:t>Abedaleah</a:t>
            </a:r>
            <a:r>
              <a:rPr lang="en-US" sz="2500" dirty="0" smtClean="0"/>
              <a:t> </a:t>
            </a:r>
            <a:r>
              <a:rPr lang="en-US" sz="2500" dirty="0" err="1" smtClean="0"/>
              <a:t>Almaala</a:t>
            </a:r>
            <a:endParaRPr lang="en-US" sz="2500" dirty="0"/>
          </a:p>
        </p:txBody>
      </p:sp>
      <p:sp>
        <p:nvSpPr>
          <p:cNvPr id="11" name="Oval 10"/>
          <p:cNvSpPr/>
          <p:nvPr/>
        </p:nvSpPr>
        <p:spPr>
          <a:xfrm>
            <a:off x="6230782" y="2725102"/>
            <a:ext cx="3265773" cy="3004695"/>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2365168" y="2652127"/>
            <a:ext cx="3265773" cy="3004695"/>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230782" y="6315623"/>
            <a:ext cx="3265773" cy="3004695"/>
          </a:xfrm>
          <a:prstGeom prst="ellipse">
            <a:avLst/>
          </a:prstGeom>
          <a:blipFill dpi="0" rotWithShape="1">
            <a:blip r:embed="rId7"/>
            <a:srcRect/>
            <a:stretch>
              <a:fillRect r="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551989" y="6315623"/>
            <a:ext cx="3265773" cy="3004695"/>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72943" y="3013983"/>
            <a:ext cx="4492280" cy="5285678"/>
          </a:xfrm>
          <a:prstGeom prst="ellipse">
            <a:avLst/>
          </a:prstGeom>
          <a:blipFill dpi="0" rotWithShape="1">
            <a:blip r:embed="rId9"/>
            <a:srcRect/>
            <a:stretch>
              <a:fillRect l="-8000" r="-2000" b="-5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895680" y="2234859"/>
            <a:ext cx="2339102" cy="779124"/>
          </a:xfrm>
          <a:prstGeom prst="rect">
            <a:avLst/>
          </a:prstGeom>
        </p:spPr>
        <p:txBody>
          <a:bodyPr wrap="none">
            <a:spAutoFit/>
          </a:bodyPr>
          <a:lstStyle/>
          <a:p>
            <a:pPr lvl="0" algn="ctr">
              <a:lnSpc>
                <a:spcPct val="140000"/>
              </a:lnSpc>
            </a:pPr>
            <a:r>
              <a:rPr lang="en-US" sz="3600" b="1" dirty="0"/>
              <a:t> </a:t>
            </a:r>
            <a:r>
              <a:rPr lang="en-US" sz="3600" b="1" dirty="0" smtClean="0"/>
              <a:t>Panelists</a:t>
            </a:r>
            <a:endParaRPr lang="en-US" sz="3600" b="1" dirty="0"/>
          </a:p>
        </p:txBody>
      </p:sp>
      <p:sp>
        <p:nvSpPr>
          <p:cNvPr id="10" name="Rectangle 9"/>
          <p:cNvSpPr/>
          <p:nvPr/>
        </p:nvSpPr>
        <p:spPr>
          <a:xfrm>
            <a:off x="13137294" y="5779336"/>
            <a:ext cx="1891865" cy="477054"/>
          </a:xfrm>
          <a:prstGeom prst="rect">
            <a:avLst/>
          </a:prstGeom>
        </p:spPr>
        <p:txBody>
          <a:bodyPr wrap="none">
            <a:spAutoFit/>
          </a:bodyPr>
          <a:lstStyle/>
          <a:p>
            <a:r>
              <a:rPr lang="en-US" sz="2500" dirty="0"/>
              <a:t>Yuval David</a:t>
            </a:r>
          </a:p>
        </p:txBody>
      </p:sp>
      <p:sp>
        <p:nvSpPr>
          <p:cNvPr id="17" name="Rectangle 16"/>
          <p:cNvSpPr/>
          <p:nvPr/>
        </p:nvSpPr>
        <p:spPr>
          <a:xfrm>
            <a:off x="7163721" y="9500352"/>
            <a:ext cx="1768433" cy="477054"/>
          </a:xfrm>
          <a:prstGeom prst="rect">
            <a:avLst/>
          </a:prstGeom>
        </p:spPr>
        <p:txBody>
          <a:bodyPr wrap="none">
            <a:spAutoFit/>
          </a:bodyPr>
          <a:lstStyle/>
          <a:p>
            <a:r>
              <a:rPr lang="en-US" sz="2500" dirty="0" err="1" smtClean="0"/>
              <a:t>Nrip</a:t>
            </a:r>
            <a:r>
              <a:rPr lang="en-US" sz="2500" dirty="0" smtClean="0"/>
              <a:t> </a:t>
            </a:r>
            <a:r>
              <a:rPr lang="en-US" sz="2500" dirty="0"/>
              <a:t>Singh </a:t>
            </a:r>
          </a:p>
        </p:txBody>
      </p:sp>
      <p:sp>
        <p:nvSpPr>
          <p:cNvPr id="18" name="Rectangle 17"/>
          <p:cNvSpPr/>
          <p:nvPr/>
        </p:nvSpPr>
        <p:spPr>
          <a:xfrm>
            <a:off x="13449064" y="9500352"/>
            <a:ext cx="2000869" cy="477054"/>
          </a:xfrm>
          <a:prstGeom prst="rect">
            <a:avLst/>
          </a:prstGeom>
        </p:spPr>
        <p:txBody>
          <a:bodyPr wrap="none">
            <a:spAutoFit/>
          </a:bodyPr>
          <a:lstStyle/>
          <a:p>
            <a:r>
              <a:rPr lang="en-US" sz="2500" dirty="0"/>
              <a:t>Jayne </a:t>
            </a:r>
            <a:r>
              <a:rPr lang="en-US" sz="2500" dirty="0" err="1"/>
              <a:t>Zirkle</a:t>
            </a:r>
            <a:r>
              <a:rPr lang="en-US" sz="2500" dirty="0"/>
              <a:t> </a:t>
            </a:r>
          </a:p>
        </p:txBody>
      </p:sp>
      <p:sp>
        <p:nvSpPr>
          <p:cNvPr id="21" name="Rectangle 20"/>
          <p:cNvSpPr/>
          <p:nvPr/>
        </p:nvSpPr>
        <p:spPr>
          <a:xfrm>
            <a:off x="1175230" y="8344728"/>
            <a:ext cx="5176417" cy="1067215"/>
          </a:xfrm>
          <a:prstGeom prst="rect">
            <a:avLst/>
          </a:prstGeom>
        </p:spPr>
        <p:txBody>
          <a:bodyPr wrap="none">
            <a:spAutoFit/>
          </a:bodyPr>
          <a:lstStyle/>
          <a:p>
            <a:pPr lvl="0">
              <a:lnSpc>
                <a:spcPct val="140000"/>
              </a:lnSpc>
            </a:pPr>
            <a:r>
              <a:rPr lang="en-US" sz="2400" b="1" dirty="0"/>
              <a:t>Moderator: </a:t>
            </a:r>
            <a:endParaRPr lang="en-US" sz="2400" b="1" dirty="0" smtClean="0"/>
          </a:p>
          <a:p>
            <a:pPr lvl="0">
              <a:lnSpc>
                <a:spcPct val="140000"/>
              </a:lnSpc>
            </a:pPr>
            <a:r>
              <a:rPr lang="en-US" sz="2400" b="1" dirty="0" err="1" smtClean="0"/>
              <a:t>Rabbanit</a:t>
            </a:r>
            <a:r>
              <a:rPr lang="en-US" sz="2400" b="1" dirty="0" smtClean="0"/>
              <a:t> </a:t>
            </a:r>
            <a:r>
              <a:rPr lang="en-US" sz="2400" b="1" dirty="0"/>
              <a:t>Alissa </a:t>
            </a:r>
            <a:r>
              <a:rPr lang="en-US" sz="2400" b="1" dirty="0" smtClean="0"/>
              <a:t>Thomas-Newborn</a:t>
            </a:r>
            <a:endParaRPr lang="en-US" sz="2400" b="1" dirty="0"/>
          </a:p>
        </p:txBody>
      </p:sp>
    </p:spTree>
    <p:extLst>
      <p:ext uri="{BB962C8B-B14F-4D97-AF65-F5344CB8AC3E}">
        <p14:creationId xmlns:p14="http://schemas.microsoft.com/office/powerpoint/2010/main" val="2208420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468839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8605665"/>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039748"/>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
        <p:nvSpPr>
          <p:cNvPr id="13" name="Google Shape;470;p39"/>
          <p:cNvSpPr txBox="1"/>
          <p:nvPr/>
        </p:nvSpPr>
        <p:spPr>
          <a:xfrm>
            <a:off x="4691810" y="9633956"/>
            <a:ext cx="14454485" cy="500137"/>
          </a:xfrm>
          <a:prstGeom prst="rect">
            <a:avLst/>
          </a:prstGeom>
          <a:noFill/>
          <a:ln>
            <a:noFill/>
          </a:ln>
        </p:spPr>
        <p:txBody>
          <a:bodyPr spcFirstLastPara="1" wrap="square" lIns="0" tIns="0" rIns="0" bIns="0" anchor="t" anchorCtr="0">
            <a:spAutoFit/>
          </a:bodyPr>
          <a:lstStyle/>
          <a:p>
            <a:pPr marL="0" marR="0" lvl="0" indent="0" algn="l" rtl="0">
              <a:lnSpc>
                <a:spcPct val="130004"/>
              </a:lnSpc>
              <a:spcBef>
                <a:spcPts val="0"/>
              </a:spcBef>
              <a:spcAft>
                <a:spcPts val="0"/>
              </a:spcAft>
              <a:buNone/>
            </a:pPr>
            <a:r>
              <a:rPr lang="en-US" sz="2500" b="1" dirty="0">
                <a:solidFill>
                  <a:schemeClr val="bg1"/>
                </a:solidFill>
                <a:latin typeface="Inter"/>
                <a:ea typeface="Inter"/>
                <a:cs typeface="Inter"/>
                <a:sym typeface="Inter"/>
              </a:rPr>
              <a:t>#AMMWEC </a:t>
            </a:r>
            <a:r>
              <a:rPr lang="en-US" sz="2500" b="1" dirty="0" smtClean="0">
                <a:solidFill>
                  <a:schemeClr val="bg1"/>
                </a:solidFill>
                <a:latin typeface="Inter"/>
                <a:ea typeface="Inter"/>
                <a:cs typeface="Inter"/>
                <a:sym typeface="Inter"/>
              </a:rPr>
              <a:t>#</a:t>
            </a:r>
            <a:r>
              <a:rPr lang="en-US" sz="2500" b="1" dirty="0" err="1" smtClean="0">
                <a:solidFill>
                  <a:schemeClr val="bg1"/>
                </a:solidFill>
                <a:latin typeface="Inter"/>
                <a:ea typeface="Inter"/>
                <a:cs typeface="Inter"/>
                <a:sym typeface="Inter"/>
              </a:rPr>
              <a:t>AMMWECCoalition</a:t>
            </a:r>
            <a:r>
              <a:rPr lang="en-US" sz="2500" b="1" dirty="0" smtClean="0">
                <a:solidFill>
                  <a:schemeClr val="bg1"/>
                </a:solidFill>
                <a:latin typeface="Inter"/>
                <a:ea typeface="Inter"/>
                <a:cs typeface="Inter"/>
                <a:sym typeface="Inter"/>
              </a:rPr>
              <a:t> #</a:t>
            </a:r>
            <a:r>
              <a:rPr lang="en-US" sz="2500" b="1" dirty="0">
                <a:solidFill>
                  <a:schemeClr val="bg1"/>
                </a:solidFill>
                <a:latin typeface="Inter"/>
                <a:ea typeface="Inter"/>
                <a:cs typeface="Inter"/>
                <a:sym typeface="Inter"/>
              </a:rPr>
              <a:t>Antisemitism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HatehurtsUsAll</a:t>
            </a:r>
            <a:r>
              <a:rPr lang="en-US" sz="2500" b="1" dirty="0">
                <a:solidFill>
                  <a:schemeClr val="bg1"/>
                </a:solidFill>
                <a:latin typeface="Inter"/>
                <a:ea typeface="Inter"/>
                <a:cs typeface="Inter"/>
                <a:sym typeface="Inter"/>
              </a:rPr>
              <a:t>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UniteAgainstHate</a:t>
            </a:r>
            <a:endParaRPr sz="2500" dirty="0">
              <a:solidFill>
                <a:schemeClr val="bg1"/>
              </a:solidFill>
            </a:endParaRPr>
          </a:p>
        </p:txBody>
      </p:sp>
    </p:spTree>
    <p:extLst>
      <p:ext uri="{BB962C8B-B14F-4D97-AF65-F5344CB8AC3E}">
        <p14:creationId xmlns:p14="http://schemas.microsoft.com/office/powerpoint/2010/main" val="30534363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9170433" y="3287506"/>
            <a:ext cx="8287876" cy="1551194"/>
          </a:xfrm>
          <a:prstGeom prst="rect">
            <a:avLst/>
          </a:prstGeom>
          <a:noFill/>
          <a:ln>
            <a:noFill/>
          </a:ln>
        </p:spPr>
        <p:txBody>
          <a:bodyPr spcFirstLastPara="1" wrap="square" lIns="0" tIns="0" rIns="0" bIns="0" anchor="t" anchorCtr="0">
            <a:spAutoFit/>
          </a:bodyPr>
          <a:lstStyle/>
          <a:p>
            <a:pPr lvl="0">
              <a:lnSpc>
                <a:spcPct val="140000"/>
              </a:lnSpc>
            </a:pPr>
            <a:r>
              <a:rPr lang="en-US" sz="3600" dirty="0"/>
              <a:t>Speaker: </a:t>
            </a:r>
            <a:endParaRPr lang="en-US" sz="3600" dirty="0" smtClean="0"/>
          </a:p>
          <a:p>
            <a:pPr lvl="0">
              <a:lnSpc>
                <a:spcPct val="140000"/>
              </a:lnSpc>
            </a:pPr>
            <a:r>
              <a:rPr lang="en-US" sz="3600" b="1" dirty="0" smtClean="0"/>
              <a:t>Mustapha </a:t>
            </a:r>
            <a:r>
              <a:rPr lang="en-US" sz="3600" b="1" dirty="0" err="1"/>
              <a:t>Ezzarghani</a:t>
            </a:r>
            <a:endParaRPr sz="3600" b="1"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405" y="2057400"/>
            <a:ext cx="5562600" cy="5562600"/>
          </a:xfrm>
          <a:prstGeom prst="rect">
            <a:avLst/>
          </a:prstGeom>
        </p:spPr>
      </p:pic>
      <p:sp>
        <p:nvSpPr>
          <p:cNvPr id="5"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5">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5">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Rectangle 2"/>
          <p:cNvSpPr/>
          <p:nvPr/>
        </p:nvSpPr>
        <p:spPr>
          <a:xfrm>
            <a:off x="9149148" y="4753502"/>
            <a:ext cx="5328851" cy="1938992"/>
          </a:xfrm>
          <a:prstGeom prst="rect">
            <a:avLst/>
          </a:prstGeom>
        </p:spPr>
        <p:txBody>
          <a:bodyPr wrap="square">
            <a:spAutoFit/>
          </a:bodyPr>
          <a:lstStyle/>
          <a:p>
            <a:r>
              <a:rPr lang="en-US" sz="2000" b="1" dirty="0">
                <a:latin typeface="Google Sans"/>
              </a:rPr>
              <a:t>Mustapha </a:t>
            </a:r>
            <a:r>
              <a:rPr lang="en-US" sz="2000" b="1" dirty="0" err="1">
                <a:latin typeface="Google Sans"/>
              </a:rPr>
              <a:t>Ezzarghani</a:t>
            </a:r>
            <a:r>
              <a:rPr lang="en-US" sz="2000" dirty="0"/>
              <a:t> is a Moroccan-American author, journalist, public speaker, and peace activist who is widely recognized for his advocacy in </a:t>
            </a:r>
            <a:r>
              <a:rPr lang="en-US" sz="2000" b="1" dirty="0">
                <a:latin typeface="Google Sans"/>
              </a:rPr>
              <a:t>promoting Muslim-Jewish dialogue and Arab-Israeli reconciliation</a:t>
            </a:r>
            <a:endParaRPr lang="en-US" sz="2000" dirty="0"/>
          </a:p>
        </p:txBody>
      </p:sp>
    </p:spTree>
    <p:extLst>
      <p:ext uri="{BB962C8B-B14F-4D97-AF65-F5344CB8AC3E}">
        <p14:creationId xmlns:p14="http://schemas.microsoft.com/office/powerpoint/2010/main" val="28368583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3501834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6884545" y="3747357"/>
            <a:ext cx="4518910" cy="775597"/>
          </a:xfrm>
          <a:prstGeom prst="rect">
            <a:avLst/>
          </a:prstGeom>
          <a:noFill/>
          <a:ln>
            <a:noFill/>
          </a:ln>
        </p:spPr>
        <p:txBody>
          <a:bodyPr spcFirstLastPara="1" wrap="square" lIns="0" tIns="0" rIns="0" bIns="0" anchor="t" anchorCtr="0">
            <a:spAutoFit/>
          </a:bodyPr>
          <a:lstStyle/>
          <a:p>
            <a:pPr lvl="0" algn="ctr">
              <a:lnSpc>
                <a:spcPct val="140000"/>
              </a:lnSpc>
            </a:pPr>
            <a:r>
              <a:rPr lang="en-US" sz="3600" dirty="0"/>
              <a:t>Speaker</a:t>
            </a:r>
            <a:r>
              <a:rPr lang="en-US" sz="3600" dirty="0" smtClean="0"/>
              <a:t>:</a:t>
            </a:r>
            <a:endParaRPr sz="3600"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Rectangle 1"/>
          <p:cNvSpPr/>
          <p:nvPr/>
        </p:nvSpPr>
        <p:spPr>
          <a:xfrm>
            <a:off x="8224420" y="5288329"/>
            <a:ext cx="5709424" cy="2015936"/>
          </a:xfrm>
          <a:prstGeom prst="rect">
            <a:avLst/>
          </a:prstGeom>
        </p:spPr>
        <p:txBody>
          <a:bodyPr wrap="square">
            <a:spAutoFit/>
          </a:bodyPr>
          <a:lstStyle/>
          <a:p>
            <a:r>
              <a:rPr lang="en-US" sz="2500" dirty="0" smtClean="0"/>
              <a:t>He serves </a:t>
            </a:r>
            <a:r>
              <a:rPr lang="en-US" sz="2500" dirty="0"/>
              <a:t>as a core leadership figure within the </a:t>
            </a:r>
            <a:r>
              <a:rPr lang="en-US" sz="2500" dirty="0">
                <a:latin typeface="Google Sans"/>
              </a:rPr>
              <a:t>International Religious Freedom (IRF) Secretariat</a:t>
            </a:r>
            <a:r>
              <a:rPr lang="en-US" sz="2500" dirty="0"/>
              <a:t>, the operational arm that coordinates the </a:t>
            </a:r>
            <a:r>
              <a:rPr lang="en-US" sz="2500" b="1" dirty="0">
                <a:latin typeface="Google Sans"/>
              </a:rPr>
              <a:t>IRF Roundtable</a:t>
            </a:r>
            <a:r>
              <a:rPr lang="en-US" sz="2500" dirty="0"/>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7252" y="1735679"/>
            <a:ext cx="4409668" cy="5512085"/>
          </a:xfrm>
          <a:prstGeom prst="rect">
            <a:avLst/>
          </a:prstGeom>
        </p:spPr>
      </p:pic>
      <p:sp>
        <p:nvSpPr>
          <p:cNvPr id="6" name="Rectangle 5"/>
          <p:cNvSpPr/>
          <p:nvPr/>
        </p:nvSpPr>
        <p:spPr>
          <a:xfrm>
            <a:off x="8192332" y="4667114"/>
            <a:ext cx="5875326" cy="630942"/>
          </a:xfrm>
          <a:prstGeom prst="rect">
            <a:avLst/>
          </a:prstGeom>
        </p:spPr>
        <p:txBody>
          <a:bodyPr wrap="none">
            <a:spAutoFit/>
          </a:bodyPr>
          <a:lstStyle/>
          <a:p>
            <a:r>
              <a:rPr lang="en-US" sz="3500" b="1" dirty="0" err="1">
                <a:latin typeface="Google Sans"/>
              </a:rPr>
              <a:t>Simran</a:t>
            </a:r>
            <a:r>
              <a:rPr lang="en-US" sz="3500" b="1" dirty="0">
                <a:latin typeface="Google Sans"/>
              </a:rPr>
              <a:t> Singh </a:t>
            </a:r>
            <a:r>
              <a:rPr lang="en-US" sz="3500" b="1" dirty="0" err="1">
                <a:latin typeface="Google Sans"/>
              </a:rPr>
              <a:t>Stuelpnagel</a:t>
            </a:r>
            <a:r>
              <a:rPr lang="en-US" sz="3500" dirty="0"/>
              <a:t> </a:t>
            </a:r>
          </a:p>
        </p:txBody>
      </p:sp>
    </p:spTree>
    <p:extLst>
      <p:ext uri="{BB962C8B-B14F-4D97-AF65-F5344CB8AC3E}">
        <p14:creationId xmlns:p14="http://schemas.microsoft.com/office/powerpoint/2010/main" val="23186243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24524943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1562319" y="473990"/>
            <a:ext cx="10664214" cy="1551194"/>
          </a:xfrm>
          <a:prstGeom prst="rect">
            <a:avLst/>
          </a:prstGeom>
          <a:noFill/>
          <a:ln>
            <a:noFill/>
          </a:ln>
        </p:spPr>
        <p:txBody>
          <a:bodyPr spcFirstLastPara="1" wrap="square" lIns="0" tIns="0" rIns="0" bIns="0" anchor="t" anchorCtr="0">
            <a:spAutoFit/>
          </a:bodyPr>
          <a:lstStyle/>
          <a:p>
            <a:pPr lvl="0" algn="ctr">
              <a:lnSpc>
                <a:spcPct val="140000"/>
              </a:lnSpc>
            </a:pPr>
            <a:r>
              <a:rPr lang="en-US" sz="3600" dirty="0"/>
              <a:t>Panel 5: Interfaith Bridge Building on Campus: </a:t>
            </a:r>
            <a:r>
              <a:rPr lang="en-US" sz="3600" b="1" dirty="0" smtClean="0"/>
              <a:t>Faculty Perspectives </a:t>
            </a:r>
            <a:endParaRPr sz="3600" b="1"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Rectangle 7"/>
          <p:cNvSpPr/>
          <p:nvPr/>
        </p:nvSpPr>
        <p:spPr>
          <a:xfrm>
            <a:off x="10125025" y="2298869"/>
            <a:ext cx="2087431" cy="553998"/>
          </a:xfrm>
          <a:prstGeom prst="rect">
            <a:avLst/>
          </a:prstGeom>
        </p:spPr>
        <p:txBody>
          <a:bodyPr wrap="none">
            <a:spAutoFit/>
          </a:bodyPr>
          <a:lstStyle/>
          <a:p>
            <a:r>
              <a:rPr lang="en-US" sz="3000" b="1" dirty="0"/>
              <a:t>Panelists</a:t>
            </a:r>
            <a:r>
              <a:rPr lang="en-US" sz="3000" dirty="0"/>
              <a:t>: </a:t>
            </a:r>
          </a:p>
        </p:txBody>
      </p:sp>
      <p:sp>
        <p:nvSpPr>
          <p:cNvPr id="9" name="Rectangle 8"/>
          <p:cNvSpPr/>
          <p:nvPr/>
        </p:nvSpPr>
        <p:spPr>
          <a:xfrm>
            <a:off x="6955025" y="9569569"/>
            <a:ext cx="4139275" cy="523220"/>
          </a:xfrm>
          <a:prstGeom prst="rect">
            <a:avLst/>
          </a:prstGeom>
        </p:spPr>
        <p:txBody>
          <a:bodyPr wrap="none">
            <a:spAutoFit/>
          </a:bodyPr>
          <a:lstStyle/>
          <a:p>
            <a:r>
              <a:rPr lang="en-US" sz="2800" b="1" dirty="0"/>
              <a:t>Professor Donna </a:t>
            </a:r>
            <a:r>
              <a:rPr lang="en-US" sz="2800" b="1" dirty="0" err="1" smtClean="0"/>
              <a:t>Gitter</a:t>
            </a:r>
            <a:endParaRPr lang="en-US" sz="2800" b="1" dirty="0"/>
          </a:p>
        </p:txBody>
      </p:sp>
      <p:sp>
        <p:nvSpPr>
          <p:cNvPr id="10" name="Oval 9"/>
          <p:cNvSpPr/>
          <p:nvPr/>
        </p:nvSpPr>
        <p:spPr>
          <a:xfrm>
            <a:off x="7359759" y="2749095"/>
            <a:ext cx="3265773" cy="3004695"/>
          </a:xfrm>
          <a:prstGeom prst="ellipse">
            <a:avLst/>
          </a:prstGeom>
          <a:blipFill dpi="0" rotWithShape="1">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574283" y="2764876"/>
            <a:ext cx="3265773" cy="3004695"/>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574529" y="6361606"/>
            <a:ext cx="3265773" cy="3004695"/>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224053" y="6439517"/>
            <a:ext cx="3265773" cy="3004695"/>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71650" y="2420364"/>
            <a:ext cx="4715483" cy="5285678"/>
          </a:xfrm>
          <a:prstGeom prst="ellipse">
            <a:avLst/>
          </a:prstGeom>
          <a:blipFill dpi="0" rotWithShape="1">
            <a:blip r:embed="rId9"/>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81829" y="7941864"/>
            <a:ext cx="4057521" cy="954107"/>
          </a:xfrm>
          <a:prstGeom prst="rect">
            <a:avLst/>
          </a:prstGeom>
        </p:spPr>
        <p:txBody>
          <a:bodyPr wrap="none">
            <a:spAutoFit/>
          </a:bodyPr>
          <a:lstStyle/>
          <a:p>
            <a:r>
              <a:rPr lang="en-US" sz="2800" dirty="0"/>
              <a:t>Moderator: </a:t>
            </a:r>
            <a:endParaRPr lang="en-US" sz="2800" dirty="0" smtClean="0"/>
          </a:p>
          <a:p>
            <a:r>
              <a:rPr lang="en-US" sz="2800" b="1" dirty="0" smtClean="0"/>
              <a:t>Sarah </a:t>
            </a:r>
            <a:r>
              <a:rPr lang="en-US" sz="2800" b="1" dirty="0"/>
              <a:t>Livingston, AEN</a:t>
            </a:r>
          </a:p>
        </p:txBody>
      </p:sp>
      <p:sp>
        <p:nvSpPr>
          <p:cNvPr id="5" name="Rectangle 4"/>
          <p:cNvSpPr/>
          <p:nvPr/>
        </p:nvSpPr>
        <p:spPr>
          <a:xfrm>
            <a:off x="7696775" y="5879680"/>
            <a:ext cx="3017173" cy="523220"/>
          </a:xfrm>
          <a:prstGeom prst="rect">
            <a:avLst/>
          </a:prstGeom>
        </p:spPr>
        <p:txBody>
          <a:bodyPr wrap="none">
            <a:spAutoFit/>
          </a:bodyPr>
          <a:lstStyle/>
          <a:p>
            <a:r>
              <a:rPr lang="en-US" sz="2800" b="1" dirty="0"/>
              <a:t>Dr. Carrie Wood </a:t>
            </a:r>
          </a:p>
        </p:txBody>
      </p:sp>
      <p:sp>
        <p:nvSpPr>
          <p:cNvPr id="15" name="Rectangle 14"/>
          <p:cNvSpPr/>
          <p:nvPr/>
        </p:nvSpPr>
        <p:spPr>
          <a:xfrm>
            <a:off x="12226533" y="5879680"/>
            <a:ext cx="2997937" cy="523220"/>
          </a:xfrm>
          <a:prstGeom prst="rect">
            <a:avLst/>
          </a:prstGeom>
        </p:spPr>
        <p:txBody>
          <a:bodyPr wrap="none">
            <a:spAutoFit/>
          </a:bodyPr>
          <a:lstStyle/>
          <a:p>
            <a:r>
              <a:rPr lang="en-US" sz="2800" b="1" dirty="0"/>
              <a:t>Dr. Amy </a:t>
            </a:r>
            <a:r>
              <a:rPr lang="en-US" sz="2800" b="1" dirty="0" smtClean="0"/>
              <a:t>Milligan</a:t>
            </a:r>
            <a:endParaRPr lang="en-US" sz="2800" b="1" dirty="0"/>
          </a:p>
        </p:txBody>
      </p:sp>
      <p:sp>
        <p:nvSpPr>
          <p:cNvPr id="16" name="Rectangle 15"/>
          <p:cNvSpPr/>
          <p:nvPr/>
        </p:nvSpPr>
        <p:spPr>
          <a:xfrm>
            <a:off x="11574283" y="9569569"/>
            <a:ext cx="4240263" cy="523220"/>
          </a:xfrm>
          <a:prstGeom prst="rect">
            <a:avLst/>
          </a:prstGeom>
        </p:spPr>
        <p:txBody>
          <a:bodyPr wrap="none">
            <a:spAutoFit/>
          </a:bodyPr>
          <a:lstStyle/>
          <a:p>
            <a:r>
              <a:rPr lang="en-US" sz="2800" b="1" dirty="0" smtClean="0"/>
              <a:t>Professor </a:t>
            </a:r>
            <a:r>
              <a:rPr lang="en-US" sz="2800" b="1" dirty="0"/>
              <a:t>Leslie </a:t>
            </a:r>
            <a:r>
              <a:rPr lang="en-US" sz="2800" b="1" dirty="0" err="1" smtClean="0"/>
              <a:t>Tenzer</a:t>
            </a:r>
            <a:endParaRPr lang="en-US" sz="2800" b="1" dirty="0"/>
          </a:p>
        </p:txBody>
      </p:sp>
    </p:spTree>
    <p:extLst>
      <p:ext uri="{BB962C8B-B14F-4D97-AF65-F5344CB8AC3E}">
        <p14:creationId xmlns:p14="http://schemas.microsoft.com/office/powerpoint/2010/main" val="573500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16583196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136"/>
        <p:cNvGrpSpPr/>
        <p:nvPr/>
      </p:nvGrpSpPr>
      <p:grpSpPr>
        <a:xfrm>
          <a:off x="0" y="0"/>
          <a:ext cx="0" cy="0"/>
          <a:chOff x="0" y="0"/>
          <a:chExt cx="0" cy="0"/>
        </a:xfrm>
      </p:grpSpPr>
      <p:sp>
        <p:nvSpPr>
          <p:cNvPr id="7" name="Google Shape;84;p1"/>
          <p:cNvSpPr/>
          <p:nvPr/>
        </p:nvSpPr>
        <p:spPr>
          <a:xfrm>
            <a:off x="-5161433" y="518747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6"/>
          <p:cNvSpPr txBox="1"/>
          <p:nvPr/>
        </p:nvSpPr>
        <p:spPr>
          <a:xfrm>
            <a:off x="257938" y="423594"/>
            <a:ext cx="15834360" cy="1551194"/>
          </a:xfrm>
          <a:prstGeom prst="rect">
            <a:avLst/>
          </a:prstGeom>
          <a:noFill/>
          <a:ln>
            <a:noFill/>
          </a:ln>
        </p:spPr>
        <p:txBody>
          <a:bodyPr spcFirstLastPara="1" wrap="square" lIns="0" tIns="0" rIns="0" bIns="0" anchor="t" anchorCtr="0">
            <a:spAutoFit/>
          </a:bodyPr>
          <a:lstStyle/>
          <a:p>
            <a:pPr lvl="0" algn="ctr">
              <a:lnSpc>
                <a:spcPct val="140000"/>
              </a:lnSpc>
            </a:pPr>
            <a:r>
              <a:rPr lang="en-US" sz="3600" b="1" dirty="0" smtClean="0">
                <a:solidFill>
                  <a:schemeClr val="bg1"/>
                </a:solidFill>
              </a:rPr>
              <a:t>Pakistan Delegation</a:t>
            </a:r>
          </a:p>
          <a:p>
            <a:pPr lvl="0" algn="ctr">
              <a:lnSpc>
                <a:spcPct val="140000"/>
              </a:lnSpc>
            </a:pPr>
            <a:r>
              <a:rPr lang="en-US" sz="3600" b="1" dirty="0" smtClean="0">
                <a:solidFill>
                  <a:schemeClr val="bg1"/>
                </a:solidFill>
              </a:rPr>
              <a:t>United for Abrahamic Unity</a:t>
            </a:r>
            <a:endParaRPr lang="en-US" sz="3600" b="1" dirty="0" smtClean="0">
              <a:solidFill>
                <a:schemeClr val="bg1"/>
              </a:solidFill>
            </a:endParaRPr>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Rectangle 2"/>
          <p:cNvSpPr/>
          <p:nvPr/>
        </p:nvSpPr>
        <p:spPr>
          <a:xfrm>
            <a:off x="2551266" y="8827246"/>
            <a:ext cx="2449710" cy="664606"/>
          </a:xfrm>
          <a:prstGeom prst="rect">
            <a:avLst/>
          </a:prstGeom>
        </p:spPr>
        <p:txBody>
          <a:bodyPr wrap="none">
            <a:spAutoFit/>
          </a:bodyPr>
          <a:lstStyle/>
          <a:p>
            <a:pPr lvl="0" algn="ctr">
              <a:lnSpc>
                <a:spcPct val="140000"/>
              </a:lnSpc>
            </a:pPr>
            <a:r>
              <a:rPr lang="en-US" sz="3000" b="1" dirty="0" err="1" smtClean="0">
                <a:solidFill>
                  <a:schemeClr val="bg1"/>
                </a:solidFill>
              </a:rPr>
              <a:t>Kashif</a:t>
            </a:r>
            <a:r>
              <a:rPr lang="en-US" sz="3000" b="1" dirty="0" smtClean="0">
                <a:solidFill>
                  <a:schemeClr val="bg1"/>
                </a:solidFill>
              </a:rPr>
              <a:t> Mirza</a:t>
            </a:r>
            <a:endParaRPr lang="en-US" sz="3000" b="1" dirty="0">
              <a:solidFill>
                <a:schemeClr val="bg1"/>
              </a:solidFill>
            </a:endParaRPr>
          </a:p>
        </p:txBody>
      </p:sp>
      <p:sp>
        <p:nvSpPr>
          <p:cNvPr id="8"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Rectangle 4"/>
          <p:cNvSpPr/>
          <p:nvPr/>
        </p:nvSpPr>
        <p:spPr>
          <a:xfrm>
            <a:off x="10125025" y="2298869"/>
            <a:ext cx="2108269" cy="553998"/>
          </a:xfrm>
          <a:prstGeom prst="rect">
            <a:avLst/>
          </a:prstGeom>
        </p:spPr>
        <p:txBody>
          <a:bodyPr wrap="none">
            <a:spAutoFit/>
          </a:bodyPr>
          <a:lstStyle/>
          <a:p>
            <a:r>
              <a:rPr lang="en-US" sz="3000" b="1" dirty="0">
                <a:solidFill>
                  <a:schemeClr val="bg1"/>
                </a:solidFill>
              </a:rPr>
              <a:t>Panelists: </a:t>
            </a:r>
          </a:p>
        </p:txBody>
      </p:sp>
      <p:sp>
        <p:nvSpPr>
          <p:cNvPr id="6" name="Rectangle 5"/>
          <p:cNvSpPr/>
          <p:nvPr/>
        </p:nvSpPr>
        <p:spPr>
          <a:xfrm>
            <a:off x="12155988" y="5807601"/>
            <a:ext cx="2597186" cy="553998"/>
          </a:xfrm>
          <a:prstGeom prst="rect">
            <a:avLst/>
          </a:prstGeom>
        </p:spPr>
        <p:txBody>
          <a:bodyPr wrap="none">
            <a:spAutoFit/>
          </a:bodyPr>
          <a:lstStyle/>
          <a:p>
            <a:r>
              <a:rPr lang="en-US" sz="3000" dirty="0" smtClean="0">
                <a:solidFill>
                  <a:schemeClr val="bg1"/>
                </a:solidFill>
              </a:rPr>
              <a:t>Pastor </a:t>
            </a:r>
            <a:r>
              <a:rPr lang="en-US" sz="3000" dirty="0" err="1" smtClean="0">
                <a:solidFill>
                  <a:schemeClr val="bg1"/>
                </a:solidFill>
              </a:rPr>
              <a:t>Shahid</a:t>
            </a:r>
            <a:endParaRPr lang="en-US" sz="3000" dirty="0">
              <a:solidFill>
                <a:schemeClr val="bg1"/>
              </a:solidFill>
            </a:endParaRPr>
          </a:p>
        </p:txBody>
      </p:sp>
      <p:sp>
        <p:nvSpPr>
          <p:cNvPr id="9" name="Rectangle 8"/>
          <p:cNvSpPr/>
          <p:nvPr/>
        </p:nvSpPr>
        <p:spPr>
          <a:xfrm>
            <a:off x="7951344" y="5798256"/>
            <a:ext cx="2319866" cy="553998"/>
          </a:xfrm>
          <a:prstGeom prst="rect">
            <a:avLst/>
          </a:prstGeom>
        </p:spPr>
        <p:txBody>
          <a:bodyPr wrap="none">
            <a:spAutoFit/>
          </a:bodyPr>
          <a:lstStyle/>
          <a:p>
            <a:r>
              <a:rPr lang="en-US" sz="3000" dirty="0" smtClean="0">
                <a:solidFill>
                  <a:schemeClr val="bg1"/>
                </a:solidFill>
              </a:rPr>
              <a:t>Imam </a:t>
            </a:r>
            <a:r>
              <a:rPr lang="en-US" sz="3000" dirty="0" err="1" smtClean="0">
                <a:solidFill>
                  <a:schemeClr val="bg1"/>
                </a:solidFill>
              </a:rPr>
              <a:t>Sajjad</a:t>
            </a:r>
            <a:endParaRPr lang="en-US" sz="3000" dirty="0">
              <a:solidFill>
                <a:schemeClr val="bg1"/>
              </a:solidFill>
            </a:endParaRPr>
          </a:p>
        </p:txBody>
      </p:sp>
      <p:sp>
        <p:nvSpPr>
          <p:cNvPr id="11" name="Rectangle 10"/>
          <p:cNvSpPr/>
          <p:nvPr/>
        </p:nvSpPr>
        <p:spPr>
          <a:xfrm>
            <a:off x="9287506" y="9529882"/>
            <a:ext cx="3919663" cy="553998"/>
          </a:xfrm>
          <a:prstGeom prst="rect">
            <a:avLst/>
          </a:prstGeom>
        </p:spPr>
        <p:txBody>
          <a:bodyPr wrap="none">
            <a:spAutoFit/>
          </a:bodyPr>
          <a:lstStyle/>
          <a:p>
            <a:r>
              <a:rPr lang="en-US" sz="3000" dirty="0" smtClean="0">
                <a:solidFill>
                  <a:schemeClr val="bg1"/>
                </a:solidFill>
              </a:rPr>
              <a:t>Evangelist Rashid Gill</a:t>
            </a:r>
            <a:endParaRPr lang="en-US" sz="3000" dirty="0">
              <a:solidFill>
                <a:schemeClr val="bg1"/>
              </a:solidFill>
            </a:endParaRPr>
          </a:p>
        </p:txBody>
      </p:sp>
      <p:sp>
        <p:nvSpPr>
          <p:cNvPr id="14" name="Oval 13"/>
          <p:cNvSpPr/>
          <p:nvPr/>
        </p:nvSpPr>
        <p:spPr>
          <a:xfrm>
            <a:off x="7359759" y="2788005"/>
            <a:ext cx="3265773" cy="3004695"/>
          </a:xfrm>
          <a:prstGeom prst="ellipse">
            <a:avLst/>
          </a:prstGeom>
          <a:blipFill dpi="0" rotWithShape="1">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574283" y="2764876"/>
            <a:ext cx="3265773" cy="3004695"/>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617400" y="6487157"/>
            <a:ext cx="3265773" cy="3004695"/>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646697" y="3372806"/>
            <a:ext cx="4492280" cy="5285678"/>
          </a:xfrm>
          <a:prstGeom prst="ellipse">
            <a:avLst/>
          </a:prstGeom>
          <a:blipFill dpi="0" rotWithShape="1">
            <a:blip r:embed="rId8"/>
            <a:srcRect/>
            <a:stretch>
              <a:fillRect l="-17000" t="2000" r="2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1198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6997801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3612995" y="456206"/>
            <a:ext cx="8756374" cy="775597"/>
          </a:xfrm>
          <a:prstGeom prst="rect">
            <a:avLst/>
          </a:prstGeom>
          <a:noFill/>
          <a:ln>
            <a:noFill/>
          </a:ln>
        </p:spPr>
        <p:txBody>
          <a:bodyPr spcFirstLastPara="1" wrap="square" lIns="0" tIns="0" rIns="0" bIns="0" anchor="t" anchorCtr="0">
            <a:spAutoFit/>
          </a:bodyPr>
          <a:lstStyle/>
          <a:p>
            <a:pPr lvl="0" algn="ctr">
              <a:lnSpc>
                <a:spcPct val="140000"/>
              </a:lnSpc>
            </a:pPr>
            <a:r>
              <a:rPr lang="en-US" sz="3600" dirty="0"/>
              <a:t>Closing </a:t>
            </a:r>
            <a:r>
              <a:rPr lang="en-US" sz="3600" dirty="0" smtClean="0"/>
              <a:t>Remarks and Vote of Thanks</a:t>
            </a:r>
            <a:endParaRPr sz="3600"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4870" r="11689"/>
          <a:stretch/>
        </p:blipFill>
        <p:spPr>
          <a:xfrm>
            <a:off x="2906812" y="1638416"/>
            <a:ext cx="5397190" cy="7064762"/>
          </a:xfrm>
          <a:prstGeom prst="rect">
            <a:avLst/>
          </a:prstGeom>
        </p:spPr>
      </p:pic>
      <p:sp>
        <p:nvSpPr>
          <p:cNvPr id="8" name="Google Shape;137;p6"/>
          <p:cNvSpPr txBox="1"/>
          <p:nvPr/>
        </p:nvSpPr>
        <p:spPr>
          <a:xfrm>
            <a:off x="8742555" y="3323972"/>
            <a:ext cx="6682247" cy="2843855"/>
          </a:xfrm>
          <a:prstGeom prst="rect">
            <a:avLst/>
          </a:prstGeom>
          <a:noFill/>
          <a:ln>
            <a:noFill/>
          </a:ln>
        </p:spPr>
        <p:txBody>
          <a:bodyPr spcFirstLastPara="1" wrap="square" lIns="0" tIns="0" rIns="0" bIns="0" anchor="t" anchorCtr="0">
            <a:spAutoFit/>
          </a:bodyPr>
          <a:lstStyle/>
          <a:p>
            <a:pPr lvl="0" algn="ctr">
              <a:lnSpc>
                <a:spcPct val="140000"/>
              </a:lnSpc>
            </a:pPr>
            <a:r>
              <a:rPr lang="en-US" sz="6000" b="1" dirty="0" err="1" smtClean="0"/>
              <a:t>Anila</a:t>
            </a:r>
            <a:r>
              <a:rPr lang="en-US" sz="6000" b="1" dirty="0" smtClean="0"/>
              <a:t> Ali</a:t>
            </a:r>
          </a:p>
          <a:p>
            <a:pPr lvl="0" algn="ctr">
              <a:lnSpc>
                <a:spcPct val="140000"/>
              </a:lnSpc>
            </a:pPr>
            <a:r>
              <a:rPr lang="en-US" sz="3600" dirty="0" smtClean="0"/>
              <a:t>Founder and President of </a:t>
            </a:r>
          </a:p>
          <a:p>
            <a:pPr lvl="0" algn="ctr">
              <a:lnSpc>
                <a:spcPct val="140000"/>
              </a:lnSpc>
            </a:pPr>
            <a:r>
              <a:rPr lang="en-US" sz="3600" dirty="0" smtClean="0"/>
              <a:t>AMMWEC</a:t>
            </a:r>
            <a:endParaRPr sz="3600" dirty="0"/>
          </a:p>
        </p:txBody>
      </p:sp>
    </p:spTree>
    <p:extLst>
      <p:ext uri="{BB962C8B-B14F-4D97-AF65-F5344CB8AC3E}">
        <p14:creationId xmlns:p14="http://schemas.microsoft.com/office/powerpoint/2010/main" val="22490904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2526659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10"/>
        <p:cNvGrpSpPr/>
        <p:nvPr/>
      </p:nvGrpSpPr>
      <p:grpSpPr>
        <a:xfrm>
          <a:off x="0" y="0"/>
          <a:ext cx="0" cy="0"/>
          <a:chOff x="0" y="0"/>
          <a:chExt cx="0" cy="0"/>
        </a:xfrm>
      </p:grpSpPr>
      <p:sp>
        <p:nvSpPr>
          <p:cNvPr id="115" name="Google Shape;115;p4"/>
          <p:cNvSpPr/>
          <p:nvPr/>
        </p:nvSpPr>
        <p:spPr>
          <a:xfrm>
            <a:off x="15757078" y="-147485"/>
            <a:ext cx="2470238" cy="2463607"/>
          </a:xfrm>
          <a:custGeom>
            <a:avLst/>
            <a:gdLst/>
            <a:ahLst/>
            <a:cxnLst/>
            <a:rect l="l" t="t" r="r" b="b"/>
            <a:pathLst>
              <a:path w="2470238" h="2463607" extrusionOk="0">
                <a:moveTo>
                  <a:pt x="0" y="0"/>
                </a:moveTo>
                <a:lnTo>
                  <a:pt x="2470239" y="0"/>
                </a:lnTo>
                <a:lnTo>
                  <a:pt x="2470239"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111;p4"/>
          <p:cNvSpPr/>
          <p:nvPr/>
        </p:nvSpPr>
        <p:spPr>
          <a:xfrm>
            <a:off x="3467227" y="3275341"/>
            <a:ext cx="3228170" cy="3228157"/>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116;p4"/>
          <p:cNvSpPr txBox="1"/>
          <p:nvPr/>
        </p:nvSpPr>
        <p:spPr>
          <a:xfrm>
            <a:off x="2960758" y="6984356"/>
            <a:ext cx="4336810" cy="500137"/>
          </a:xfrm>
          <a:prstGeom prst="rect">
            <a:avLst/>
          </a:prstGeom>
          <a:noFill/>
          <a:ln>
            <a:noFill/>
          </a:ln>
        </p:spPr>
        <p:txBody>
          <a:bodyPr spcFirstLastPara="1" wrap="square" lIns="0" tIns="0" rIns="0" bIns="0" anchor="t" anchorCtr="0">
            <a:spAutoFit/>
          </a:bodyPr>
          <a:lstStyle/>
          <a:p>
            <a:pPr marL="0" marR="0" lvl="0" indent="0" algn="ctr" rtl="0">
              <a:lnSpc>
                <a:spcPct val="130007"/>
              </a:lnSpc>
              <a:spcBef>
                <a:spcPts val="0"/>
              </a:spcBef>
              <a:spcAft>
                <a:spcPts val="0"/>
              </a:spcAft>
              <a:buNone/>
            </a:pPr>
            <a:r>
              <a:rPr lang="en-US" sz="2500" b="1" dirty="0" smtClean="0">
                <a:solidFill>
                  <a:schemeClr val="bg1"/>
                </a:solidFill>
                <a:sym typeface="Arial"/>
              </a:rPr>
              <a:t>Imam Musa </a:t>
            </a:r>
            <a:r>
              <a:rPr lang="en-US" sz="2500" b="1" dirty="0" err="1">
                <a:solidFill>
                  <a:schemeClr val="bg1"/>
                </a:solidFill>
                <a:sym typeface="Arial"/>
              </a:rPr>
              <a:t>Drammeh</a:t>
            </a:r>
            <a:r>
              <a:rPr lang="en-US" sz="2500" b="1" dirty="0">
                <a:solidFill>
                  <a:schemeClr val="bg1"/>
                </a:solidFill>
                <a:sym typeface="Arial"/>
              </a:rPr>
              <a:t> </a:t>
            </a:r>
            <a:endParaRPr sz="2500" dirty="0">
              <a:solidFill>
                <a:schemeClr val="bg1"/>
              </a:solidFill>
            </a:endParaRPr>
          </a:p>
        </p:txBody>
      </p:sp>
      <p:sp>
        <p:nvSpPr>
          <p:cNvPr id="32" name="Google Shape;121;p4"/>
          <p:cNvSpPr txBox="1"/>
          <p:nvPr/>
        </p:nvSpPr>
        <p:spPr>
          <a:xfrm>
            <a:off x="1014445" y="768531"/>
            <a:ext cx="14588321" cy="1421928"/>
          </a:xfrm>
          <a:prstGeom prst="rect">
            <a:avLst/>
          </a:prstGeom>
          <a:noFill/>
          <a:ln>
            <a:noFill/>
          </a:ln>
        </p:spPr>
        <p:txBody>
          <a:bodyPr spcFirstLastPara="1" wrap="square" lIns="0" tIns="0" rIns="0" bIns="0" anchor="t" anchorCtr="0">
            <a:spAutoFit/>
          </a:bodyPr>
          <a:lstStyle/>
          <a:p>
            <a:pPr lvl="0" algn="ctr">
              <a:lnSpc>
                <a:spcPct val="140000"/>
              </a:lnSpc>
            </a:pPr>
            <a:r>
              <a:rPr lang="en-US" sz="6600" b="1" dirty="0">
                <a:solidFill>
                  <a:srgbClr val="F4F1E9"/>
                </a:solidFill>
                <a:latin typeface="Inter"/>
                <a:ea typeface="Inter"/>
                <a:cs typeface="Inter"/>
                <a:sym typeface="Inter"/>
              </a:rPr>
              <a:t>Abrahamic Prayer for Peace</a:t>
            </a:r>
            <a:endParaRPr sz="6600" dirty="0"/>
          </a:p>
        </p:txBody>
      </p:sp>
      <p:sp>
        <p:nvSpPr>
          <p:cNvPr id="33" name="Oval 32"/>
          <p:cNvSpPr/>
          <p:nvPr/>
        </p:nvSpPr>
        <p:spPr>
          <a:xfrm>
            <a:off x="7213513" y="3275340"/>
            <a:ext cx="3306051" cy="329930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1037190" y="3176910"/>
            <a:ext cx="3306051" cy="329930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84;p1"/>
          <p:cNvSpPr/>
          <p:nvPr/>
        </p:nvSpPr>
        <p:spPr>
          <a:xfrm>
            <a:off x="14004633" y="81346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Rectangle 36"/>
          <p:cNvSpPr/>
          <p:nvPr/>
        </p:nvSpPr>
        <p:spPr>
          <a:xfrm>
            <a:off x="7461650" y="7038578"/>
            <a:ext cx="2765501" cy="477054"/>
          </a:xfrm>
          <a:prstGeom prst="rect">
            <a:avLst/>
          </a:prstGeom>
        </p:spPr>
        <p:txBody>
          <a:bodyPr wrap="none">
            <a:spAutoFit/>
          </a:bodyPr>
          <a:lstStyle/>
          <a:p>
            <a:r>
              <a:rPr lang="en-US" sz="2500" dirty="0">
                <a:solidFill>
                  <a:schemeClr val="bg1"/>
                </a:solidFill>
              </a:rPr>
              <a:t>Rabbi Alex Harris </a:t>
            </a:r>
          </a:p>
        </p:txBody>
      </p:sp>
      <p:sp>
        <p:nvSpPr>
          <p:cNvPr id="39" name="Rectangle 38"/>
          <p:cNvSpPr/>
          <p:nvPr/>
        </p:nvSpPr>
        <p:spPr>
          <a:xfrm>
            <a:off x="11008644" y="7008969"/>
            <a:ext cx="3425938" cy="477054"/>
          </a:xfrm>
          <a:prstGeom prst="rect">
            <a:avLst/>
          </a:prstGeom>
        </p:spPr>
        <p:txBody>
          <a:bodyPr wrap="none">
            <a:spAutoFit/>
          </a:bodyPr>
          <a:lstStyle/>
          <a:p>
            <a:r>
              <a:rPr lang="en-US" sz="2500" dirty="0">
                <a:solidFill>
                  <a:schemeClr val="bg1"/>
                </a:solidFill>
              </a:rPr>
              <a:t>Pastor Leon Benjamin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6"/>
        <p:cNvGrpSpPr/>
        <p:nvPr/>
      </p:nvGrpSpPr>
      <p:grpSpPr>
        <a:xfrm>
          <a:off x="0" y="0"/>
          <a:ext cx="0" cy="0"/>
          <a:chOff x="0" y="0"/>
          <a:chExt cx="0" cy="0"/>
        </a:xfrm>
      </p:grpSpPr>
      <p:sp>
        <p:nvSpPr>
          <p:cNvPr id="137" name="Google Shape;137;p6"/>
          <p:cNvSpPr txBox="1"/>
          <p:nvPr/>
        </p:nvSpPr>
        <p:spPr>
          <a:xfrm>
            <a:off x="434024" y="550399"/>
            <a:ext cx="15834360" cy="1292662"/>
          </a:xfrm>
          <a:prstGeom prst="rect">
            <a:avLst/>
          </a:prstGeom>
          <a:noFill/>
          <a:ln>
            <a:noFill/>
          </a:ln>
        </p:spPr>
        <p:txBody>
          <a:bodyPr spcFirstLastPara="1" wrap="square" lIns="0" tIns="0" rIns="0" bIns="0" anchor="t" anchorCtr="0">
            <a:spAutoFit/>
          </a:bodyPr>
          <a:lstStyle/>
          <a:p>
            <a:pPr algn="ctr">
              <a:lnSpc>
                <a:spcPct val="140000"/>
              </a:lnSpc>
            </a:pPr>
            <a:r>
              <a:rPr lang="en-US" sz="6000" b="1" dirty="0"/>
              <a:t>Musical </a:t>
            </a:r>
            <a:r>
              <a:rPr lang="en-US" sz="6000" b="1" dirty="0" smtClean="0"/>
              <a:t>Performance</a:t>
            </a:r>
            <a:endParaRPr lang="en-US" sz="6000" b="1" dirty="0"/>
          </a:p>
        </p:txBody>
      </p:sp>
      <p:sp>
        <p:nvSpPr>
          <p:cNvPr id="138" name="Google Shape;138;p6"/>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84;p1"/>
          <p:cNvSpPr/>
          <p:nvPr/>
        </p:nvSpPr>
        <p:spPr>
          <a:xfrm>
            <a:off x="-5240540" y="5422802"/>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4">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3432" y="2728508"/>
            <a:ext cx="5734880" cy="7558491"/>
          </a:xfrm>
          <a:prstGeom prst="rect">
            <a:avLst/>
          </a:prstGeom>
        </p:spPr>
      </p:pic>
      <p:sp>
        <p:nvSpPr>
          <p:cNvPr id="7" name="TextBox 6">
            <a:hlinkClick r:id="rId6" action="ppaction://hlinkfile"/>
          </p:cNvPr>
          <p:cNvSpPr txBox="1"/>
          <p:nvPr/>
        </p:nvSpPr>
        <p:spPr>
          <a:xfrm>
            <a:off x="5178561" y="8646564"/>
            <a:ext cx="2846068" cy="477054"/>
          </a:xfrm>
          <a:prstGeom prst="rect">
            <a:avLst/>
          </a:prstGeom>
          <a:solidFill>
            <a:schemeClr val="tx1"/>
          </a:solidFill>
        </p:spPr>
        <p:txBody>
          <a:bodyPr wrap="square" rtlCol="0">
            <a:spAutoFit/>
          </a:bodyPr>
          <a:lstStyle/>
          <a:p>
            <a:pPr algn="ctr"/>
            <a:r>
              <a:rPr lang="en-US" sz="2500" b="1" dirty="0" smtClean="0">
                <a:solidFill>
                  <a:schemeClr val="bg1"/>
                </a:solidFill>
              </a:rPr>
              <a:t>Play Video</a:t>
            </a:r>
            <a:endParaRPr lang="en-US" sz="2500" b="1" dirty="0">
              <a:solidFill>
                <a:schemeClr val="bg1"/>
              </a:solidFill>
            </a:endParaRPr>
          </a:p>
        </p:txBody>
      </p:sp>
      <p:sp>
        <p:nvSpPr>
          <p:cNvPr id="8" name="Google Shape;137;p6"/>
          <p:cNvSpPr txBox="1"/>
          <p:nvPr/>
        </p:nvSpPr>
        <p:spPr>
          <a:xfrm>
            <a:off x="4289386" y="2652929"/>
            <a:ext cx="5745298" cy="1594283"/>
          </a:xfrm>
          <a:prstGeom prst="rect">
            <a:avLst/>
          </a:prstGeom>
          <a:noFill/>
          <a:ln>
            <a:noFill/>
          </a:ln>
        </p:spPr>
        <p:txBody>
          <a:bodyPr spcFirstLastPara="1" wrap="square" lIns="0" tIns="0" rIns="0" bIns="0" anchor="t" anchorCtr="0">
            <a:spAutoFit/>
          </a:bodyPr>
          <a:lstStyle/>
          <a:p>
            <a:pPr lvl="0">
              <a:lnSpc>
                <a:spcPct val="140000"/>
              </a:lnSpc>
            </a:pPr>
            <a:r>
              <a:rPr lang="en-US" sz="3600" dirty="0"/>
              <a:t>Speaker: </a:t>
            </a:r>
            <a:endParaRPr lang="en-US" sz="3600" dirty="0" smtClean="0"/>
          </a:p>
          <a:p>
            <a:pPr lvl="0">
              <a:lnSpc>
                <a:spcPct val="140000"/>
              </a:lnSpc>
            </a:pPr>
            <a:r>
              <a:rPr lang="en-US" sz="3800" b="1" dirty="0" smtClean="0"/>
              <a:t>Mustapha </a:t>
            </a:r>
            <a:r>
              <a:rPr lang="en-US" sz="3800" b="1" dirty="0" err="1"/>
              <a:t>Ezzarghani</a:t>
            </a:r>
            <a:endParaRPr sz="3800" b="1" dirty="0"/>
          </a:p>
        </p:txBody>
      </p:sp>
      <p:sp>
        <p:nvSpPr>
          <p:cNvPr id="3" name="Rectangle 2"/>
          <p:cNvSpPr/>
          <p:nvPr/>
        </p:nvSpPr>
        <p:spPr>
          <a:xfrm>
            <a:off x="4013068" y="4585486"/>
            <a:ext cx="5397883" cy="3416320"/>
          </a:xfrm>
          <a:prstGeom prst="rect">
            <a:avLst/>
          </a:prstGeom>
        </p:spPr>
        <p:txBody>
          <a:bodyPr wrap="square">
            <a:spAutoFit/>
          </a:bodyPr>
          <a:lstStyle/>
          <a:p>
            <a:pPr algn="just"/>
            <a:r>
              <a:rPr lang="en-US" sz="2400" dirty="0">
                <a:latin typeface="Google Sans"/>
              </a:rPr>
              <a:t>Ghazal Mizrahi is a </a:t>
            </a:r>
            <a:r>
              <a:rPr lang="en-US" sz="2400" dirty="0"/>
              <a:t>New York-based Iranian-Jewish-American international vocal artist, singer, and vocal coach. She sings in over 50 languages to bridge cultures and faiths, and is known for her Persian, Hebrew, French, and English songs. Follow her work on </a:t>
            </a:r>
            <a:r>
              <a:rPr lang="en-US" sz="2400" dirty="0">
                <a:latin typeface="Google Sans"/>
                <a:hlinkClick r:id="rId7"/>
              </a:rPr>
              <a:t>Instagram</a:t>
            </a:r>
            <a:r>
              <a:rPr lang="en-US" sz="2400" dirty="0"/>
              <a:t> or stream her music on </a:t>
            </a:r>
            <a:r>
              <a:rPr lang="en-US" sz="2400" dirty="0">
                <a:latin typeface="Google Sans"/>
                <a:hlinkClick r:id="rId8"/>
              </a:rPr>
              <a:t>Spotify</a:t>
            </a:r>
            <a:r>
              <a:rPr lang="en-US" sz="2400" dirty="0"/>
              <a:t>.</a:t>
            </a:r>
          </a:p>
        </p:txBody>
      </p:sp>
    </p:spTree>
    <p:extLst>
      <p:ext uri="{BB962C8B-B14F-4D97-AF65-F5344CB8AC3E}">
        <p14:creationId xmlns:p14="http://schemas.microsoft.com/office/powerpoint/2010/main" val="37168219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EDA692"/>
            </a:gs>
            <a:gs pos="74000">
              <a:srgbClr val="F0C7AF">
                <a:alpha val="30000"/>
              </a:srgbClr>
            </a:gs>
            <a:gs pos="83000">
              <a:srgbClr val="FEEAE1"/>
            </a:gs>
            <a:gs pos="100000">
              <a:srgbClr val="FEEAE1"/>
            </a:gs>
          </a:gsLst>
          <a:lin ang="5400000" scaled="1"/>
        </a:gradFill>
        <a:effectLst/>
      </p:bgPr>
    </p:bg>
    <p:spTree>
      <p:nvGrpSpPr>
        <p:cNvPr id="1" name="Shape 136"/>
        <p:cNvGrpSpPr/>
        <p:nvPr/>
      </p:nvGrpSpPr>
      <p:grpSpPr>
        <a:xfrm>
          <a:off x="0" y="0"/>
          <a:ext cx="0" cy="0"/>
          <a:chOff x="0" y="0"/>
          <a:chExt cx="0" cy="0"/>
        </a:xfrm>
      </p:grpSpPr>
      <p:sp>
        <p:nvSpPr>
          <p:cNvPr id="4" name="Google Shape;84;p1"/>
          <p:cNvSpPr/>
          <p:nvPr/>
        </p:nvSpPr>
        <p:spPr>
          <a:xfrm>
            <a:off x="-5240540" y="5422802"/>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2258"/>
          <a:stretch/>
        </p:blipFill>
        <p:spPr>
          <a:xfrm>
            <a:off x="4919328" y="0"/>
            <a:ext cx="9335729" cy="10239187"/>
          </a:xfrm>
          <a:prstGeom prst="rect">
            <a:avLst/>
          </a:prstGeom>
        </p:spPr>
      </p:pic>
    </p:spTree>
    <p:extLst>
      <p:ext uri="{BB962C8B-B14F-4D97-AF65-F5344CB8AC3E}">
        <p14:creationId xmlns:p14="http://schemas.microsoft.com/office/powerpoint/2010/main" val="38229747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59"/>
        <p:cNvGrpSpPr/>
        <p:nvPr/>
      </p:nvGrpSpPr>
      <p:grpSpPr>
        <a:xfrm>
          <a:off x="0" y="0"/>
          <a:ext cx="0" cy="0"/>
          <a:chOff x="0" y="0"/>
          <a:chExt cx="0" cy="0"/>
        </a:xfrm>
      </p:grpSpPr>
      <p:sp>
        <p:nvSpPr>
          <p:cNvPr id="6"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38"/>
          <p:cNvSpPr/>
          <p:nvPr/>
        </p:nvSpPr>
        <p:spPr>
          <a:xfrm>
            <a:off x="11077708" y="3659505"/>
            <a:ext cx="5598795" cy="5598795"/>
          </a:xfrm>
          <a:custGeom>
            <a:avLst/>
            <a:gdLst/>
            <a:ahLst/>
            <a:cxnLst/>
            <a:rect l="l" t="t" r="r" b="b"/>
            <a:pathLst>
              <a:path w="812800" h="812800" extrusionOk="0">
                <a:moveTo>
                  <a:pt x="31804" y="0"/>
                </a:moveTo>
                <a:lnTo>
                  <a:pt x="780996" y="0"/>
                </a:lnTo>
                <a:cubicBezTo>
                  <a:pt x="798561" y="0"/>
                  <a:pt x="812800" y="14239"/>
                  <a:pt x="812800" y="31804"/>
                </a:cubicBezTo>
                <a:lnTo>
                  <a:pt x="812800" y="780996"/>
                </a:lnTo>
                <a:cubicBezTo>
                  <a:pt x="812800" y="798561"/>
                  <a:pt x="798561" y="812800"/>
                  <a:pt x="780996" y="812800"/>
                </a:cubicBezTo>
                <a:lnTo>
                  <a:pt x="31804" y="812800"/>
                </a:lnTo>
                <a:cubicBezTo>
                  <a:pt x="14239" y="812800"/>
                  <a:pt x="0" y="798561"/>
                  <a:pt x="0" y="780996"/>
                </a:cubicBezTo>
                <a:lnTo>
                  <a:pt x="0" y="31804"/>
                </a:lnTo>
                <a:cubicBezTo>
                  <a:pt x="0" y="14239"/>
                  <a:pt x="14239" y="0"/>
                  <a:pt x="31804" y="0"/>
                </a:cubicBez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38"/>
          <p:cNvSpPr txBox="1"/>
          <p:nvPr/>
        </p:nvSpPr>
        <p:spPr>
          <a:xfrm>
            <a:off x="1611497" y="3640455"/>
            <a:ext cx="8513427" cy="3230245"/>
          </a:xfrm>
          <a:prstGeom prst="rect">
            <a:avLst/>
          </a:prstGeom>
          <a:noFill/>
          <a:ln>
            <a:noFill/>
          </a:ln>
        </p:spPr>
        <p:txBody>
          <a:bodyPr spcFirstLastPara="1" wrap="square" lIns="0" tIns="0" rIns="0" bIns="0" anchor="t" anchorCtr="0">
            <a:spAutoFit/>
          </a:bodyPr>
          <a:lstStyle/>
          <a:p>
            <a:pPr marL="0" marR="0" lvl="0" indent="0" algn="l" rtl="0">
              <a:lnSpc>
                <a:spcPct val="122003"/>
              </a:lnSpc>
              <a:spcBef>
                <a:spcPts val="0"/>
              </a:spcBef>
              <a:spcAft>
                <a:spcPts val="0"/>
              </a:spcAft>
              <a:buNone/>
            </a:pPr>
            <a:r>
              <a:rPr lang="en-US" sz="6999" b="1">
                <a:solidFill>
                  <a:srgbClr val="000000"/>
                </a:solidFill>
                <a:latin typeface="Arial"/>
                <a:ea typeface="Arial"/>
                <a:cs typeface="Arial"/>
                <a:sym typeface="Arial"/>
              </a:rPr>
              <a:t>Scan the QR CODE and share your experience</a:t>
            </a:r>
            <a:endParaRPr/>
          </a:p>
        </p:txBody>
      </p:sp>
      <p:sp>
        <p:nvSpPr>
          <p:cNvPr id="462" name="Google Shape;462;p38"/>
          <p:cNvSpPr/>
          <p:nvPr/>
        </p:nvSpPr>
        <p:spPr>
          <a:xfrm>
            <a:off x="1611497" y="7404100"/>
            <a:ext cx="6425318" cy="1854200"/>
          </a:xfrm>
          <a:custGeom>
            <a:avLst/>
            <a:gdLst/>
            <a:ahLst/>
            <a:cxnLst/>
            <a:rect l="l" t="t" r="r" b="b"/>
            <a:pathLst>
              <a:path w="6425318" h="1854200" extrusionOk="0">
                <a:moveTo>
                  <a:pt x="0" y="0"/>
                </a:moveTo>
                <a:lnTo>
                  <a:pt x="6425318" y="0"/>
                </a:lnTo>
                <a:lnTo>
                  <a:pt x="6425318" y="1854200"/>
                </a:lnTo>
                <a:lnTo>
                  <a:pt x="0" y="18542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38"/>
          <p:cNvSpPr txBox="1"/>
          <p:nvPr/>
        </p:nvSpPr>
        <p:spPr>
          <a:xfrm>
            <a:off x="1414948" y="509413"/>
            <a:ext cx="15458104" cy="279717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000">
                <a:solidFill>
                  <a:srgbClr val="F4F1E9"/>
                </a:solidFill>
                <a:latin typeface="Arial"/>
                <a:ea typeface="Arial"/>
                <a:cs typeface="Arial"/>
                <a:sym typeface="Arial"/>
              </a:rPr>
              <a:t>SHARE YOUR </a:t>
            </a:r>
            <a:endParaRPr/>
          </a:p>
          <a:p>
            <a:pPr marL="0" marR="0" lvl="0" indent="0" algn="ctr" rtl="0">
              <a:lnSpc>
                <a:spcPct val="140000"/>
              </a:lnSpc>
              <a:spcBef>
                <a:spcPts val="0"/>
              </a:spcBef>
              <a:spcAft>
                <a:spcPts val="0"/>
              </a:spcAft>
              <a:buNone/>
            </a:pPr>
            <a:r>
              <a:rPr lang="en-US" sz="8000">
                <a:solidFill>
                  <a:srgbClr val="F4F1E9"/>
                </a:solidFill>
                <a:latin typeface="Arial"/>
                <a:ea typeface="Arial"/>
                <a:cs typeface="Arial"/>
                <a:sym typeface="Arial"/>
              </a:rPr>
              <a:t>FEEDBACK WITH US</a:t>
            </a:r>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67"/>
        <p:cNvGrpSpPr/>
        <p:nvPr/>
      </p:nvGrpSpPr>
      <p:grpSpPr>
        <a:xfrm>
          <a:off x="0" y="0"/>
          <a:ext cx="0" cy="0"/>
          <a:chOff x="0" y="0"/>
          <a:chExt cx="0" cy="0"/>
        </a:xfrm>
      </p:grpSpPr>
      <p:sp>
        <p:nvSpPr>
          <p:cNvPr id="5"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39"/>
          <p:cNvSpPr/>
          <p:nvPr/>
        </p:nvSpPr>
        <p:spPr>
          <a:xfrm>
            <a:off x="1028700" y="2929880"/>
            <a:ext cx="5728066" cy="5728066"/>
          </a:xfrm>
          <a:custGeom>
            <a:avLst/>
            <a:gdLst/>
            <a:ahLst/>
            <a:cxnLst/>
            <a:rect l="l" t="t" r="r" b="b"/>
            <a:pathLst>
              <a:path w="812800" h="812800" extrusionOk="0">
                <a:moveTo>
                  <a:pt x="31086" y="0"/>
                </a:moveTo>
                <a:lnTo>
                  <a:pt x="781714" y="0"/>
                </a:lnTo>
                <a:cubicBezTo>
                  <a:pt x="798882" y="0"/>
                  <a:pt x="812800" y="13918"/>
                  <a:pt x="812800" y="31086"/>
                </a:cubicBezTo>
                <a:lnTo>
                  <a:pt x="812800" y="781714"/>
                </a:lnTo>
                <a:cubicBezTo>
                  <a:pt x="812800" y="798882"/>
                  <a:pt x="798882" y="812800"/>
                  <a:pt x="781714" y="812800"/>
                </a:cubicBezTo>
                <a:lnTo>
                  <a:pt x="31086" y="812800"/>
                </a:lnTo>
                <a:cubicBezTo>
                  <a:pt x="13918" y="812800"/>
                  <a:pt x="0" y="798882"/>
                  <a:pt x="0" y="781714"/>
                </a:cubicBezTo>
                <a:lnTo>
                  <a:pt x="0" y="31086"/>
                </a:lnTo>
                <a:cubicBezTo>
                  <a:pt x="0" y="13918"/>
                  <a:pt x="13918" y="0"/>
                  <a:pt x="31086" y="0"/>
                </a:cubicBez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39"/>
          <p:cNvSpPr txBox="1"/>
          <p:nvPr/>
        </p:nvSpPr>
        <p:spPr>
          <a:xfrm>
            <a:off x="1028700" y="866775"/>
            <a:ext cx="16244301" cy="137794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8000">
                <a:solidFill>
                  <a:srgbClr val="F4F1E9"/>
                </a:solidFill>
                <a:latin typeface="Arial"/>
                <a:ea typeface="Arial"/>
                <a:cs typeface="Arial"/>
                <a:sym typeface="Arial"/>
              </a:rPr>
              <a:t>SCAN &amp; GET IN TOUCH WITH US</a:t>
            </a:r>
            <a:endParaRPr/>
          </a:p>
        </p:txBody>
      </p:sp>
      <p:sp>
        <p:nvSpPr>
          <p:cNvPr id="470" name="Google Shape;470;p39"/>
          <p:cNvSpPr txBox="1"/>
          <p:nvPr/>
        </p:nvSpPr>
        <p:spPr>
          <a:xfrm>
            <a:off x="7627171" y="2601609"/>
            <a:ext cx="9580893" cy="5740400"/>
          </a:xfrm>
          <a:prstGeom prst="rect">
            <a:avLst/>
          </a:prstGeom>
          <a:noFill/>
          <a:ln>
            <a:noFill/>
          </a:ln>
        </p:spPr>
        <p:txBody>
          <a:bodyPr spcFirstLastPara="1" wrap="square" lIns="0" tIns="0" rIns="0" bIns="0" anchor="t" anchorCtr="0">
            <a:spAutoFit/>
          </a:bodyPr>
          <a:lstStyle/>
          <a:p>
            <a:pPr marL="0" marR="0" lvl="0" indent="0" algn="l" rtl="0">
              <a:lnSpc>
                <a:spcPct val="130004"/>
              </a:lnSpc>
              <a:spcBef>
                <a:spcPts val="0"/>
              </a:spcBef>
              <a:spcAft>
                <a:spcPts val="0"/>
              </a:spcAft>
              <a:buNone/>
            </a:pPr>
            <a:r>
              <a:rPr lang="en-US" sz="6999" b="1" dirty="0">
                <a:solidFill>
                  <a:srgbClr val="F4F1E9"/>
                </a:solidFill>
                <a:latin typeface="Inter"/>
                <a:ea typeface="Inter"/>
                <a:cs typeface="Inter"/>
                <a:sym typeface="Inter"/>
              </a:rPr>
              <a:t>#AMMWEC </a:t>
            </a:r>
            <a:endParaRPr dirty="0"/>
          </a:p>
          <a:p>
            <a:pPr marL="0" marR="0" lvl="0" indent="0" algn="l" rtl="0">
              <a:lnSpc>
                <a:spcPct val="130004"/>
              </a:lnSpc>
              <a:spcBef>
                <a:spcPts val="0"/>
              </a:spcBef>
              <a:spcAft>
                <a:spcPts val="0"/>
              </a:spcAft>
              <a:buNone/>
            </a:pPr>
            <a:r>
              <a:rPr lang="en-US" sz="6999" b="1" dirty="0">
                <a:solidFill>
                  <a:srgbClr val="F4F1E9"/>
                </a:solidFill>
                <a:latin typeface="Inter"/>
                <a:ea typeface="Inter"/>
                <a:cs typeface="Inter"/>
                <a:sym typeface="Inter"/>
              </a:rPr>
              <a:t>#</a:t>
            </a:r>
            <a:r>
              <a:rPr lang="en-US" sz="6999" b="1" dirty="0" err="1">
                <a:solidFill>
                  <a:srgbClr val="F4F1E9"/>
                </a:solidFill>
                <a:latin typeface="Inter"/>
                <a:ea typeface="Inter"/>
                <a:cs typeface="Inter"/>
                <a:sym typeface="Inter"/>
              </a:rPr>
              <a:t>AMMWECCoalition</a:t>
            </a:r>
            <a:r>
              <a:rPr lang="en-US" sz="6999" b="1" dirty="0">
                <a:solidFill>
                  <a:srgbClr val="F4F1E9"/>
                </a:solidFill>
                <a:latin typeface="Inter"/>
                <a:ea typeface="Inter"/>
                <a:cs typeface="Inter"/>
                <a:sym typeface="Inter"/>
              </a:rPr>
              <a:t> </a:t>
            </a:r>
            <a:endParaRPr dirty="0"/>
          </a:p>
          <a:p>
            <a:pPr marL="0" marR="0" lvl="0" indent="0" algn="l" rtl="0">
              <a:lnSpc>
                <a:spcPct val="130004"/>
              </a:lnSpc>
              <a:spcBef>
                <a:spcPts val="0"/>
              </a:spcBef>
              <a:spcAft>
                <a:spcPts val="0"/>
              </a:spcAft>
              <a:buNone/>
            </a:pPr>
            <a:r>
              <a:rPr lang="en-US" sz="6999" b="1" dirty="0">
                <a:solidFill>
                  <a:srgbClr val="F4F1E9"/>
                </a:solidFill>
                <a:latin typeface="Inter"/>
                <a:ea typeface="Inter"/>
                <a:cs typeface="Inter"/>
                <a:sym typeface="Inter"/>
              </a:rPr>
              <a:t>#Antisemitism </a:t>
            </a:r>
            <a:endParaRPr dirty="0"/>
          </a:p>
          <a:p>
            <a:pPr marL="0" marR="0" lvl="0" indent="0" algn="l" rtl="0">
              <a:lnSpc>
                <a:spcPct val="130004"/>
              </a:lnSpc>
              <a:spcBef>
                <a:spcPts val="0"/>
              </a:spcBef>
              <a:spcAft>
                <a:spcPts val="0"/>
              </a:spcAft>
              <a:buNone/>
            </a:pPr>
            <a:r>
              <a:rPr lang="en-US" sz="6999" b="1" dirty="0">
                <a:solidFill>
                  <a:srgbClr val="F4F1E9"/>
                </a:solidFill>
                <a:latin typeface="Inter"/>
                <a:ea typeface="Inter"/>
                <a:cs typeface="Inter"/>
                <a:sym typeface="Inter"/>
              </a:rPr>
              <a:t>#</a:t>
            </a:r>
            <a:r>
              <a:rPr lang="en-US" sz="6999" b="1" dirty="0" err="1">
                <a:solidFill>
                  <a:srgbClr val="F4F1E9"/>
                </a:solidFill>
                <a:latin typeface="Inter"/>
                <a:ea typeface="Inter"/>
                <a:cs typeface="Inter"/>
                <a:sym typeface="Inter"/>
              </a:rPr>
              <a:t>HatehurtsUsAll</a:t>
            </a:r>
            <a:r>
              <a:rPr lang="en-US" sz="6999" b="1" dirty="0">
                <a:solidFill>
                  <a:srgbClr val="F4F1E9"/>
                </a:solidFill>
                <a:latin typeface="Inter"/>
                <a:ea typeface="Inter"/>
                <a:cs typeface="Inter"/>
                <a:sym typeface="Inter"/>
              </a:rPr>
              <a:t> </a:t>
            </a:r>
            <a:endParaRPr dirty="0"/>
          </a:p>
          <a:p>
            <a:pPr marL="0" marR="0" lvl="0" indent="0" algn="l" rtl="0">
              <a:lnSpc>
                <a:spcPct val="130004"/>
              </a:lnSpc>
              <a:spcBef>
                <a:spcPts val="0"/>
              </a:spcBef>
              <a:spcAft>
                <a:spcPts val="0"/>
              </a:spcAft>
              <a:buNone/>
            </a:pPr>
            <a:r>
              <a:rPr lang="en-US" sz="6999" b="1" dirty="0">
                <a:solidFill>
                  <a:srgbClr val="F4F1E9"/>
                </a:solidFill>
                <a:latin typeface="Inter"/>
                <a:ea typeface="Inter"/>
                <a:cs typeface="Inter"/>
                <a:sym typeface="Inter"/>
              </a:rPr>
              <a:t>#</a:t>
            </a:r>
            <a:r>
              <a:rPr lang="en-US" sz="6999" b="1" dirty="0" err="1">
                <a:solidFill>
                  <a:srgbClr val="F4F1E9"/>
                </a:solidFill>
                <a:latin typeface="Inter"/>
                <a:ea typeface="Inter"/>
                <a:cs typeface="Inter"/>
                <a:sym typeface="Inter"/>
              </a:rPr>
              <a:t>UniteAgainstHate</a:t>
            </a: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2974583"/>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368899" y="5030124"/>
            <a:ext cx="15792900" cy="3829959"/>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a:t>
            </a:r>
            <a:r>
              <a:rPr lang="en-US" sz="6000" b="1" dirty="0" smtClean="0">
                <a:solidFill>
                  <a:schemeClr val="bg1"/>
                </a:solidFill>
                <a:latin typeface="Bahnschrift SemiBold" panose="020B0502040204020203" pitchFamily="34" charset="0"/>
                <a:ea typeface="Inter"/>
                <a:cs typeface="Inter"/>
                <a:sym typeface="Inter"/>
              </a:rPr>
              <a:t>Communities</a:t>
            </a:r>
          </a:p>
          <a:p>
            <a:pPr algn="ctr">
              <a:lnSpc>
                <a:spcPct val="122000"/>
              </a:lnSpc>
            </a:pPr>
            <a:r>
              <a:rPr lang="en-US" sz="7000" b="1" dirty="0" smtClean="0">
                <a:solidFill>
                  <a:schemeClr val="bg1"/>
                </a:solidFill>
              </a:rPr>
              <a:t>Interfaith </a:t>
            </a:r>
            <a:r>
              <a:rPr lang="en-US" sz="7000" b="1" dirty="0">
                <a:solidFill>
                  <a:schemeClr val="bg1"/>
                </a:solidFill>
              </a:rPr>
              <a:t>Cake Cutting</a:t>
            </a:r>
            <a:endParaRPr lang="en-US" sz="7000" dirty="0">
              <a:solidFill>
                <a:schemeClr val="bg1"/>
              </a:solidFill>
            </a:endParaRPr>
          </a:p>
          <a:p>
            <a:pPr marL="0" marR="0" lvl="0" indent="0" algn="ctr" rtl="0">
              <a:lnSpc>
                <a:spcPct val="122000"/>
              </a:lnSpc>
              <a:spcBef>
                <a:spcPts val="0"/>
              </a:spcBef>
              <a:spcAft>
                <a:spcPts val="0"/>
              </a:spcAft>
              <a:buNone/>
            </a:pPr>
            <a:endParaRPr dirty="0">
              <a:solidFill>
                <a:schemeClr val="bg1"/>
              </a:solidFill>
              <a:latin typeface="Bahnschrift SemiBold" panose="020B0502040204020203" pitchFamily="34" charset="0"/>
            </a:endParaRPr>
          </a:p>
        </p:txBody>
      </p:sp>
      <p:sp>
        <p:nvSpPr>
          <p:cNvPr id="10" name="Google Shape;87;p1"/>
          <p:cNvSpPr txBox="1"/>
          <p:nvPr/>
        </p:nvSpPr>
        <p:spPr>
          <a:xfrm>
            <a:off x="7002036" y="9136609"/>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8423209"/>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Tree>
    <p:extLst>
      <p:ext uri="{BB962C8B-B14F-4D97-AF65-F5344CB8AC3E}">
        <p14:creationId xmlns:p14="http://schemas.microsoft.com/office/powerpoint/2010/main" val="3046431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83"/>
        <p:cNvGrpSpPr/>
        <p:nvPr/>
      </p:nvGrpSpPr>
      <p:grpSpPr>
        <a:xfrm>
          <a:off x="0" y="0"/>
          <a:ext cx="0" cy="0"/>
          <a:chOff x="0" y="0"/>
          <a:chExt cx="0" cy="0"/>
        </a:xfrm>
      </p:grpSpPr>
      <p:sp>
        <p:nvSpPr>
          <p:cNvPr id="12" name="Google Shape;84;p1"/>
          <p:cNvSpPr/>
          <p:nvPr/>
        </p:nvSpPr>
        <p:spPr>
          <a:xfrm>
            <a:off x="13905755" y="2949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
          <p:cNvSpPr/>
          <p:nvPr/>
        </p:nvSpPr>
        <p:spPr>
          <a:xfrm>
            <a:off x="7701457" y="470613"/>
            <a:ext cx="2885085" cy="288508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rotWithShape="1">
            <a:blip r:embed="rId3">
              <a:alphaModFix/>
            </a:blip>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84;p1"/>
          <p:cNvSpPr/>
          <p:nvPr/>
        </p:nvSpPr>
        <p:spPr>
          <a:xfrm>
            <a:off x="-5463540" y="6064537"/>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5;p1"/>
          <p:cNvSpPr txBox="1"/>
          <p:nvPr/>
        </p:nvSpPr>
        <p:spPr>
          <a:xfrm>
            <a:off x="1126199" y="3235829"/>
            <a:ext cx="16035600" cy="215443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5000" b="1" dirty="0">
                <a:solidFill>
                  <a:schemeClr val="bg1"/>
                </a:solidFill>
                <a:latin typeface="Inter"/>
                <a:ea typeface="Inter"/>
                <a:cs typeface="Inter"/>
                <a:sym typeface="Inter"/>
              </a:rPr>
              <a:t>AMMWEC’s </a:t>
            </a:r>
            <a:endParaRPr lang="en-US" sz="5000" b="1" dirty="0" smtClean="0">
              <a:solidFill>
                <a:schemeClr val="bg1"/>
              </a:solidFill>
              <a:latin typeface="Inter"/>
              <a:ea typeface="Inter"/>
              <a:cs typeface="Inter"/>
              <a:sym typeface="Inter"/>
            </a:endParaRPr>
          </a:p>
          <a:p>
            <a:pPr marL="0" marR="0" lvl="0" indent="0" algn="ctr" rtl="0">
              <a:lnSpc>
                <a:spcPct val="140005"/>
              </a:lnSpc>
              <a:spcBef>
                <a:spcPts val="0"/>
              </a:spcBef>
              <a:spcAft>
                <a:spcPts val="0"/>
              </a:spcAft>
              <a:buNone/>
            </a:pPr>
            <a:r>
              <a:rPr lang="en-US" sz="5000" b="1" dirty="0" smtClean="0">
                <a:solidFill>
                  <a:schemeClr val="bg1"/>
                </a:solidFill>
                <a:latin typeface="Inter"/>
                <a:ea typeface="Inter"/>
                <a:cs typeface="Inter"/>
                <a:sym typeface="Inter"/>
              </a:rPr>
              <a:t>National Coalition Conference </a:t>
            </a:r>
            <a:r>
              <a:rPr lang="en-US" sz="5000" b="1" dirty="0">
                <a:solidFill>
                  <a:schemeClr val="bg1"/>
                </a:solidFill>
                <a:latin typeface="Inter"/>
                <a:ea typeface="Inter"/>
                <a:cs typeface="Inter"/>
                <a:sym typeface="Inter"/>
              </a:rPr>
              <a:t>2026</a:t>
            </a:r>
            <a:endParaRPr sz="5000" dirty="0">
              <a:solidFill>
                <a:schemeClr val="bg1"/>
              </a:solidFill>
            </a:endParaRPr>
          </a:p>
        </p:txBody>
      </p:sp>
      <p:sp>
        <p:nvSpPr>
          <p:cNvPr id="9" name="Google Shape;86;p1"/>
          <p:cNvSpPr txBox="1"/>
          <p:nvPr/>
        </p:nvSpPr>
        <p:spPr>
          <a:xfrm>
            <a:off x="1247549" y="5695009"/>
            <a:ext cx="15792900" cy="2252924"/>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UNITED AGAINST ANTISEMITISM &amp; HATE: </a:t>
            </a:r>
            <a:endParaRPr dirty="0">
              <a:solidFill>
                <a:schemeClr val="bg1"/>
              </a:solidFill>
              <a:latin typeface="Bahnschrift SemiBold" panose="020B0502040204020203" pitchFamily="34" charset="0"/>
            </a:endParaRPr>
          </a:p>
          <a:p>
            <a:pPr marL="0" marR="0" lvl="0" indent="0" algn="ctr" rtl="0">
              <a:lnSpc>
                <a:spcPct val="122000"/>
              </a:lnSpc>
              <a:spcBef>
                <a:spcPts val="0"/>
              </a:spcBef>
              <a:spcAft>
                <a:spcPts val="0"/>
              </a:spcAft>
              <a:buNone/>
            </a:pPr>
            <a:r>
              <a:rPr lang="en-US" sz="6000" b="1" dirty="0">
                <a:solidFill>
                  <a:schemeClr val="bg1"/>
                </a:solidFill>
                <a:latin typeface="Bahnschrift SemiBold" panose="020B0502040204020203" pitchFamily="34" charset="0"/>
                <a:ea typeface="Inter"/>
                <a:cs typeface="Inter"/>
                <a:sym typeface="Inter"/>
              </a:rPr>
              <a:t>Protecting Our Communities</a:t>
            </a:r>
            <a:endParaRPr dirty="0">
              <a:solidFill>
                <a:schemeClr val="bg1"/>
              </a:solidFill>
              <a:latin typeface="Bahnschrift SemiBold" panose="020B0502040204020203" pitchFamily="34" charset="0"/>
            </a:endParaRPr>
          </a:p>
        </p:txBody>
      </p:sp>
      <p:sp>
        <p:nvSpPr>
          <p:cNvPr id="10" name="Google Shape;87;p1"/>
          <p:cNvSpPr txBox="1"/>
          <p:nvPr/>
        </p:nvSpPr>
        <p:spPr>
          <a:xfrm>
            <a:off x="7002036" y="8517172"/>
            <a:ext cx="3789856" cy="713272"/>
          </a:xfrm>
          <a:prstGeom prst="rect">
            <a:avLst/>
          </a:prstGeom>
          <a:noFill/>
          <a:ln>
            <a:noFill/>
          </a:ln>
        </p:spPr>
        <p:txBody>
          <a:bodyPr spcFirstLastPara="1" wrap="square" lIns="0" tIns="0" rIns="0" bIns="0" anchor="t" anchorCtr="0">
            <a:spAutoFit/>
          </a:bodyPr>
          <a:lstStyle/>
          <a:p>
            <a:pPr marL="0" marR="0" lvl="0" indent="0" algn="ctr" rtl="0">
              <a:lnSpc>
                <a:spcPct val="122005"/>
              </a:lnSpc>
              <a:spcBef>
                <a:spcPts val="0"/>
              </a:spcBef>
              <a:spcAft>
                <a:spcPts val="0"/>
              </a:spcAft>
              <a:buNone/>
            </a:pPr>
            <a:r>
              <a:rPr lang="en-US" sz="3799" b="1" u="none" strike="noStrike" dirty="0">
                <a:solidFill>
                  <a:schemeClr val="bg1"/>
                </a:solidFill>
                <a:latin typeface="Inter"/>
                <a:ea typeface="Inter"/>
                <a:cs typeface="Inter"/>
                <a:sym typeface="Inter"/>
              </a:rPr>
              <a:t>Washington DC</a:t>
            </a:r>
            <a:endParaRPr dirty="0">
              <a:solidFill>
                <a:schemeClr val="bg1"/>
              </a:solidFill>
            </a:endParaRPr>
          </a:p>
        </p:txBody>
      </p:sp>
      <p:sp>
        <p:nvSpPr>
          <p:cNvPr id="11" name="Google Shape;88;p1"/>
          <p:cNvSpPr txBox="1"/>
          <p:nvPr/>
        </p:nvSpPr>
        <p:spPr>
          <a:xfrm>
            <a:off x="5909080" y="7803772"/>
            <a:ext cx="4436400" cy="713400"/>
          </a:xfrm>
          <a:prstGeom prst="rect">
            <a:avLst/>
          </a:prstGeom>
          <a:noFill/>
          <a:ln>
            <a:noFill/>
          </a:ln>
        </p:spPr>
        <p:txBody>
          <a:bodyPr spcFirstLastPara="1" wrap="square" lIns="0" tIns="0" rIns="0" bIns="0" anchor="t" anchorCtr="0">
            <a:spAutoFit/>
          </a:bodyPr>
          <a:lstStyle/>
          <a:p>
            <a:pPr marL="0" marR="0" lvl="0" indent="0" algn="r" rtl="0">
              <a:lnSpc>
                <a:spcPct val="122000"/>
              </a:lnSpc>
              <a:spcBef>
                <a:spcPts val="0"/>
              </a:spcBef>
              <a:spcAft>
                <a:spcPts val="0"/>
              </a:spcAft>
              <a:buNone/>
            </a:pPr>
            <a:r>
              <a:rPr lang="en-US" sz="3800" b="1" dirty="0">
                <a:solidFill>
                  <a:schemeClr val="bg1"/>
                </a:solidFill>
                <a:latin typeface="Inter"/>
                <a:ea typeface="Inter"/>
                <a:cs typeface="Inter"/>
                <a:sym typeface="Inter"/>
              </a:rPr>
              <a:t>July 13, 2026</a:t>
            </a:r>
            <a:endParaRPr dirty="0">
              <a:solidFill>
                <a:schemeClr val="bg1"/>
              </a:solidFill>
            </a:endParaRPr>
          </a:p>
        </p:txBody>
      </p:sp>
      <p:sp>
        <p:nvSpPr>
          <p:cNvPr id="13" name="Google Shape;470;p39"/>
          <p:cNvSpPr txBox="1"/>
          <p:nvPr/>
        </p:nvSpPr>
        <p:spPr>
          <a:xfrm>
            <a:off x="4691810" y="9663453"/>
            <a:ext cx="14454485" cy="500137"/>
          </a:xfrm>
          <a:prstGeom prst="rect">
            <a:avLst/>
          </a:prstGeom>
          <a:noFill/>
          <a:ln>
            <a:noFill/>
          </a:ln>
        </p:spPr>
        <p:txBody>
          <a:bodyPr spcFirstLastPara="1" wrap="square" lIns="0" tIns="0" rIns="0" bIns="0" anchor="t" anchorCtr="0">
            <a:spAutoFit/>
          </a:bodyPr>
          <a:lstStyle/>
          <a:p>
            <a:pPr marL="0" marR="0" lvl="0" indent="0" algn="l" rtl="0">
              <a:lnSpc>
                <a:spcPct val="130004"/>
              </a:lnSpc>
              <a:spcBef>
                <a:spcPts val="0"/>
              </a:spcBef>
              <a:spcAft>
                <a:spcPts val="0"/>
              </a:spcAft>
              <a:buNone/>
            </a:pPr>
            <a:r>
              <a:rPr lang="en-US" sz="2500" b="1" dirty="0">
                <a:solidFill>
                  <a:schemeClr val="bg1"/>
                </a:solidFill>
                <a:latin typeface="Inter"/>
                <a:ea typeface="Inter"/>
                <a:cs typeface="Inter"/>
                <a:sym typeface="Inter"/>
              </a:rPr>
              <a:t>#AMMWEC </a:t>
            </a:r>
            <a:r>
              <a:rPr lang="en-US" sz="2500" b="1" dirty="0" smtClean="0">
                <a:solidFill>
                  <a:schemeClr val="bg1"/>
                </a:solidFill>
                <a:latin typeface="Inter"/>
                <a:ea typeface="Inter"/>
                <a:cs typeface="Inter"/>
                <a:sym typeface="Inter"/>
              </a:rPr>
              <a:t>#</a:t>
            </a:r>
            <a:r>
              <a:rPr lang="en-US" sz="2500" b="1" dirty="0" err="1" smtClean="0">
                <a:solidFill>
                  <a:schemeClr val="bg1"/>
                </a:solidFill>
                <a:latin typeface="Inter"/>
                <a:ea typeface="Inter"/>
                <a:cs typeface="Inter"/>
                <a:sym typeface="Inter"/>
              </a:rPr>
              <a:t>AMMWECCoalition</a:t>
            </a:r>
            <a:r>
              <a:rPr lang="en-US" sz="2500" b="1" dirty="0" smtClean="0">
                <a:solidFill>
                  <a:schemeClr val="bg1"/>
                </a:solidFill>
                <a:latin typeface="Inter"/>
                <a:ea typeface="Inter"/>
                <a:cs typeface="Inter"/>
                <a:sym typeface="Inter"/>
              </a:rPr>
              <a:t> #</a:t>
            </a:r>
            <a:r>
              <a:rPr lang="en-US" sz="2500" b="1" dirty="0">
                <a:solidFill>
                  <a:schemeClr val="bg1"/>
                </a:solidFill>
                <a:latin typeface="Inter"/>
                <a:ea typeface="Inter"/>
                <a:cs typeface="Inter"/>
                <a:sym typeface="Inter"/>
              </a:rPr>
              <a:t>Antisemitism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HatehurtsUsAll</a:t>
            </a:r>
            <a:r>
              <a:rPr lang="en-US" sz="2500" b="1" dirty="0">
                <a:solidFill>
                  <a:schemeClr val="bg1"/>
                </a:solidFill>
                <a:latin typeface="Inter"/>
                <a:ea typeface="Inter"/>
                <a:cs typeface="Inter"/>
                <a:sym typeface="Inter"/>
              </a:rPr>
              <a:t>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UniteAgainstHate</a:t>
            </a:r>
            <a:endParaRPr sz="2500" dirty="0">
              <a:solidFill>
                <a:schemeClr val="bg1"/>
              </a:solidFill>
            </a:endParaRPr>
          </a:p>
        </p:txBody>
      </p:sp>
    </p:spTree>
    <p:extLst>
      <p:ext uri="{BB962C8B-B14F-4D97-AF65-F5344CB8AC3E}">
        <p14:creationId xmlns:p14="http://schemas.microsoft.com/office/powerpoint/2010/main" val="185073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6"/>
        <p:cNvGrpSpPr/>
        <p:nvPr/>
      </p:nvGrpSpPr>
      <p:grpSpPr>
        <a:xfrm>
          <a:off x="0" y="0"/>
          <a:ext cx="0" cy="0"/>
          <a:chOff x="0" y="0"/>
          <a:chExt cx="0" cy="0"/>
        </a:xfrm>
      </p:grpSpPr>
      <p:sp>
        <p:nvSpPr>
          <p:cNvPr id="18"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84;p1"/>
          <p:cNvSpPr/>
          <p:nvPr/>
        </p:nvSpPr>
        <p:spPr>
          <a:xfrm>
            <a:off x="13933844" y="743685"/>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5"/>
          <p:cNvSpPr txBox="1"/>
          <p:nvPr/>
        </p:nvSpPr>
        <p:spPr>
          <a:xfrm>
            <a:off x="7750970" y="2302771"/>
            <a:ext cx="6376002" cy="1201611"/>
          </a:xfrm>
          <a:prstGeom prst="rect">
            <a:avLst/>
          </a:prstGeom>
          <a:noFill/>
          <a:ln>
            <a:noFill/>
          </a:ln>
        </p:spPr>
        <p:txBody>
          <a:bodyPr spcFirstLastPara="1" wrap="square" lIns="0" tIns="0" rIns="0" bIns="0" anchor="t" anchorCtr="0">
            <a:spAutoFit/>
          </a:bodyPr>
          <a:lstStyle/>
          <a:p>
            <a:pPr lvl="0" algn="ctr">
              <a:lnSpc>
                <a:spcPct val="122000"/>
              </a:lnSpc>
            </a:pPr>
            <a:endParaRPr lang="en-US" sz="3200" b="1" dirty="0" smtClean="0">
              <a:latin typeface="Inter"/>
              <a:ea typeface="Inter"/>
              <a:cs typeface="Inter"/>
              <a:sym typeface="Inter"/>
            </a:endParaRPr>
          </a:p>
          <a:p>
            <a:pPr lvl="0" algn="ctr">
              <a:lnSpc>
                <a:spcPct val="122000"/>
              </a:lnSpc>
            </a:pPr>
            <a:r>
              <a:rPr lang="en-US" sz="3200" b="1" dirty="0" smtClean="0">
                <a:latin typeface="Inter"/>
                <a:ea typeface="Inter"/>
                <a:cs typeface="Inter"/>
                <a:sym typeface="Inter"/>
              </a:rPr>
              <a:t>Panelists</a:t>
            </a:r>
          </a:p>
        </p:txBody>
      </p:sp>
      <p:sp>
        <p:nvSpPr>
          <p:cNvPr id="129" name="Google Shape;129;p5"/>
          <p:cNvSpPr txBox="1"/>
          <p:nvPr/>
        </p:nvSpPr>
        <p:spPr>
          <a:xfrm>
            <a:off x="2595717" y="309171"/>
            <a:ext cx="12009886" cy="2154436"/>
          </a:xfrm>
          <a:prstGeom prst="rect">
            <a:avLst/>
          </a:prstGeom>
          <a:noFill/>
          <a:ln>
            <a:noFill/>
          </a:ln>
        </p:spPr>
        <p:txBody>
          <a:bodyPr spcFirstLastPara="1" wrap="square" lIns="0" tIns="0" rIns="0" bIns="0" anchor="t" anchorCtr="0">
            <a:spAutoFit/>
          </a:bodyPr>
          <a:lstStyle/>
          <a:p>
            <a:pPr lvl="0" algn="ctr">
              <a:lnSpc>
                <a:spcPct val="140000"/>
              </a:lnSpc>
            </a:pPr>
            <a:r>
              <a:rPr lang="en-US" sz="5000" b="1" dirty="0">
                <a:solidFill>
                  <a:srgbClr val="F4F1E9"/>
                </a:solidFill>
                <a:latin typeface="Inter"/>
                <a:ea typeface="Inter"/>
                <a:cs typeface="Inter"/>
                <a:sym typeface="Inter"/>
              </a:rPr>
              <a:t>Panel 1: Muslim Delegations to Israel — Eyewitness Accounts —</a:t>
            </a:r>
            <a:endParaRPr sz="5000" dirty="0"/>
          </a:p>
        </p:txBody>
      </p:sp>
      <p:sp>
        <p:nvSpPr>
          <p:cNvPr id="130" name="Google Shape;130;p5"/>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Rectangle 1"/>
          <p:cNvSpPr/>
          <p:nvPr/>
        </p:nvSpPr>
        <p:spPr>
          <a:xfrm>
            <a:off x="901681" y="8692195"/>
            <a:ext cx="2419252" cy="830997"/>
          </a:xfrm>
          <a:prstGeom prst="rect">
            <a:avLst/>
          </a:prstGeom>
        </p:spPr>
        <p:txBody>
          <a:bodyPr wrap="none">
            <a:spAutoFit/>
          </a:bodyPr>
          <a:lstStyle/>
          <a:p>
            <a:r>
              <a:rPr lang="en-US" sz="2400" b="1" dirty="0">
                <a:latin typeface="Inter"/>
                <a:ea typeface="Inter"/>
                <a:cs typeface="Inter"/>
                <a:sym typeface="Inter"/>
              </a:rPr>
              <a:t>Moderator: </a:t>
            </a:r>
            <a:endParaRPr lang="en-US" sz="2400" b="1" dirty="0" smtClean="0">
              <a:latin typeface="Inter"/>
              <a:ea typeface="Inter"/>
              <a:cs typeface="Inter"/>
              <a:sym typeface="Inter"/>
            </a:endParaRPr>
          </a:p>
          <a:p>
            <a:r>
              <a:rPr lang="en-US" sz="2400" b="1" dirty="0" err="1" smtClean="0">
                <a:latin typeface="Inter"/>
                <a:ea typeface="Inter"/>
                <a:cs typeface="Inter"/>
                <a:sym typeface="Inter"/>
              </a:rPr>
              <a:t>Wajid</a:t>
            </a:r>
            <a:r>
              <a:rPr lang="en-US" sz="2400" b="1" dirty="0" smtClean="0">
                <a:latin typeface="Inter"/>
                <a:ea typeface="Inter"/>
                <a:cs typeface="Inter"/>
                <a:sym typeface="Inter"/>
              </a:rPr>
              <a:t> </a:t>
            </a:r>
            <a:r>
              <a:rPr lang="en-US" sz="2400" b="1" dirty="0">
                <a:latin typeface="Inter"/>
                <a:ea typeface="Inter"/>
                <a:cs typeface="Inter"/>
                <a:sym typeface="Inter"/>
              </a:rPr>
              <a:t>Ali </a:t>
            </a:r>
            <a:r>
              <a:rPr lang="en-US" sz="2400" b="1" dirty="0" smtClean="0">
                <a:latin typeface="Inter"/>
                <a:ea typeface="Inter"/>
                <a:cs typeface="Inter"/>
                <a:sym typeface="Inter"/>
              </a:rPr>
              <a:t>Syed </a:t>
            </a:r>
            <a:endParaRPr lang="en-US" sz="2400" dirty="0"/>
          </a:p>
        </p:txBody>
      </p:sp>
      <p:sp>
        <p:nvSpPr>
          <p:cNvPr id="3" name="Oval 2"/>
          <p:cNvSpPr/>
          <p:nvPr/>
        </p:nvSpPr>
        <p:spPr>
          <a:xfrm>
            <a:off x="472943" y="3013983"/>
            <a:ext cx="4492280" cy="5285678"/>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230782" y="2725102"/>
            <a:ext cx="3265773" cy="3004695"/>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365168" y="2652127"/>
            <a:ext cx="3265773" cy="3004695"/>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30782" y="6315623"/>
            <a:ext cx="3265773" cy="3004695"/>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2551989" y="6315623"/>
            <a:ext cx="3265773" cy="3004695"/>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246155" y="5750510"/>
            <a:ext cx="1877438" cy="430246"/>
          </a:xfrm>
          <a:prstGeom prst="rect">
            <a:avLst/>
          </a:prstGeom>
        </p:spPr>
        <p:txBody>
          <a:bodyPr wrap="none">
            <a:spAutoFit/>
          </a:bodyPr>
          <a:lstStyle/>
          <a:p>
            <a:pPr lvl="0" algn="ctr">
              <a:lnSpc>
                <a:spcPct val="122000"/>
              </a:lnSpc>
            </a:pPr>
            <a:r>
              <a:rPr lang="en-US" sz="1800" b="1" dirty="0">
                <a:latin typeface="Inter"/>
                <a:ea typeface="Inter"/>
                <a:cs typeface="Inter"/>
                <a:sym typeface="Inter"/>
              </a:rPr>
              <a:t>Hasan </a:t>
            </a:r>
            <a:r>
              <a:rPr lang="en-US" sz="1800" b="1" dirty="0" err="1" smtClean="0">
                <a:latin typeface="Inter"/>
                <a:ea typeface="Inter"/>
                <a:cs typeface="Inter"/>
                <a:sym typeface="Inter"/>
              </a:rPr>
              <a:t>Mujtaba</a:t>
            </a:r>
            <a:endParaRPr lang="en-US" sz="1800" b="1" dirty="0">
              <a:latin typeface="Inter"/>
              <a:ea typeface="Inter"/>
              <a:cs typeface="Inter"/>
              <a:sym typeface="Inter"/>
            </a:endParaRPr>
          </a:p>
        </p:txBody>
      </p:sp>
      <p:sp>
        <p:nvSpPr>
          <p:cNvPr id="5" name="Rectangle 4"/>
          <p:cNvSpPr/>
          <p:nvPr/>
        </p:nvSpPr>
        <p:spPr>
          <a:xfrm>
            <a:off x="12551989" y="9456906"/>
            <a:ext cx="3369833" cy="430246"/>
          </a:xfrm>
          <a:prstGeom prst="rect">
            <a:avLst/>
          </a:prstGeom>
        </p:spPr>
        <p:txBody>
          <a:bodyPr wrap="square">
            <a:spAutoFit/>
          </a:bodyPr>
          <a:lstStyle/>
          <a:p>
            <a:pPr lvl="0" algn="ctr">
              <a:lnSpc>
                <a:spcPct val="122000"/>
              </a:lnSpc>
            </a:pPr>
            <a:r>
              <a:rPr lang="en-US" sz="1800" b="1" dirty="0" err="1">
                <a:latin typeface="Inter"/>
                <a:ea typeface="Inter"/>
                <a:cs typeface="Inter"/>
                <a:sym typeface="Inter"/>
              </a:rPr>
              <a:t>Sitara</a:t>
            </a:r>
            <a:r>
              <a:rPr lang="en-US" sz="1800" b="1" dirty="0">
                <a:latin typeface="Inter"/>
                <a:ea typeface="Inter"/>
                <a:cs typeface="Inter"/>
                <a:sym typeface="Inter"/>
              </a:rPr>
              <a:t> </a:t>
            </a:r>
            <a:r>
              <a:rPr lang="en-US" sz="1800" b="1" dirty="0" err="1" smtClean="0">
                <a:latin typeface="Inter"/>
                <a:ea typeface="Inter"/>
                <a:cs typeface="Inter"/>
                <a:sym typeface="Inter"/>
              </a:rPr>
              <a:t>Naheed</a:t>
            </a:r>
            <a:endParaRPr lang="en-US" sz="1800" b="1" dirty="0">
              <a:latin typeface="Inter"/>
              <a:ea typeface="Inter"/>
              <a:cs typeface="Inter"/>
              <a:sym typeface="Inter"/>
            </a:endParaRPr>
          </a:p>
        </p:txBody>
      </p:sp>
      <p:sp>
        <p:nvSpPr>
          <p:cNvPr id="6" name="Rectangle 5"/>
          <p:cNvSpPr/>
          <p:nvPr/>
        </p:nvSpPr>
        <p:spPr>
          <a:xfrm>
            <a:off x="6805382" y="9456906"/>
            <a:ext cx="2262158" cy="430246"/>
          </a:xfrm>
          <a:prstGeom prst="rect">
            <a:avLst/>
          </a:prstGeom>
        </p:spPr>
        <p:txBody>
          <a:bodyPr wrap="square">
            <a:spAutoFit/>
          </a:bodyPr>
          <a:lstStyle/>
          <a:p>
            <a:pPr lvl="0" algn="ctr">
              <a:lnSpc>
                <a:spcPct val="122000"/>
              </a:lnSpc>
            </a:pPr>
            <a:r>
              <a:rPr lang="en-US" sz="1800" b="1" dirty="0" err="1">
                <a:latin typeface="Inter"/>
                <a:ea typeface="Inter"/>
                <a:cs typeface="Inter"/>
                <a:sym typeface="Inter"/>
              </a:rPr>
              <a:t>Abid</a:t>
            </a:r>
            <a:r>
              <a:rPr lang="en-US" sz="1800" b="1" dirty="0">
                <a:latin typeface="Inter"/>
                <a:ea typeface="Inter"/>
                <a:cs typeface="Inter"/>
                <a:sym typeface="Inter"/>
              </a:rPr>
              <a:t> </a:t>
            </a:r>
            <a:r>
              <a:rPr lang="en-US" sz="1800" b="1" dirty="0" err="1" smtClean="0">
                <a:latin typeface="Inter"/>
                <a:ea typeface="Inter"/>
                <a:cs typeface="Inter"/>
                <a:sym typeface="Inter"/>
              </a:rPr>
              <a:t>Nisar</a:t>
            </a:r>
            <a:endParaRPr lang="en-US" sz="1800" b="1" dirty="0">
              <a:latin typeface="Inter"/>
              <a:ea typeface="Inter"/>
              <a:cs typeface="Inter"/>
              <a:sym typeface="Inter"/>
            </a:endParaRPr>
          </a:p>
        </p:txBody>
      </p:sp>
      <p:sp>
        <p:nvSpPr>
          <p:cNvPr id="7" name="Rectangle 6"/>
          <p:cNvSpPr/>
          <p:nvPr/>
        </p:nvSpPr>
        <p:spPr>
          <a:xfrm>
            <a:off x="6940177" y="5813711"/>
            <a:ext cx="1846980" cy="430246"/>
          </a:xfrm>
          <a:prstGeom prst="rect">
            <a:avLst/>
          </a:prstGeom>
        </p:spPr>
        <p:txBody>
          <a:bodyPr wrap="none">
            <a:spAutoFit/>
          </a:bodyPr>
          <a:lstStyle/>
          <a:p>
            <a:pPr lvl="0" algn="ctr">
              <a:lnSpc>
                <a:spcPct val="122000"/>
              </a:lnSpc>
            </a:pPr>
            <a:r>
              <a:rPr lang="en-US" sz="1800" b="1" dirty="0" smtClean="0">
                <a:latin typeface="Inter"/>
                <a:ea typeface="Inter"/>
                <a:cs typeface="Inter"/>
                <a:sym typeface="Inter"/>
              </a:rPr>
              <a:t>Ahmed </a:t>
            </a:r>
            <a:r>
              <a:rPr lang="en-US" sz="1800" b="1" dirty="0" err="1" smtClean="0">
                <a:latin typeface="Inter"/>
                <a:ea typeface="Inter"/>
                <a:cs typeface="Inter"/>
                <a:sym typeface="Inter"/>
              </a:rPr>
              <a:t>Naeem</a:t>
            </a:r>
            <a:endParaRPr lang="en-US" sz="1800" b="1" dirty="0">
              <a:latin typeface="Inter"/>
              <a:ea typeface="Inter"/>
              <a:cs typeface="Inter"/>
              <a:sym typeface="Inte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26"/>
        <p:cNvGrpSpPr/>
        <p:nvPr/>
      </p:nvGrpSpPr>
      <p:grpSpPr>
        <a:xfrm>
          <a:off x="0" y="0"/>
          <a:ext cx="0" cy="0"/>
          <a:chOff x="0" y="0"/>
          <a:chExt cx="0" cy="0"/>
        </a:xfrm>
      </p:grpSpPr>
      <p:sp>
        <p:nvSpPr>
          <p:cNvPr id="14" name="Google Shape;84;p1"/>
          <p:cNvSpPr/>
          <p:nvPr/>
        </p:nvSpPr>
        <p:spPr>
          <a:xfrm>
            <a:off x="-5240540" y="544510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84;p1"/>
          <p:cNvSpPr/>
          <p:nvPr/>
        </p:nvSpPr>
        <p:spPr>
          <a:xfrm>
            <a:off x="14274504" y="666874"/>
            <a:ext cx="10481080" cy="10199045"/>
          </a:xfrm>
          <a:custGeom>
            <a:avLst/>
            <a:gdLst/>
            <a:ahLst/>
            <a:cxnLst/>
            <a:rect l="l" t="t" r="r" b="b"/>
            <a:pathLst>
              <a:path w="2885085" h="2885085" extrusionOk="0">
                <a:moveTo>
                  <a:pt x="0" y="0"/>
                </a:moveTo>
                <a:lnTo>
                  <a:pt x="2885086" y="0"/>
                </a:lnTo>
                <a:lnTo>
                  <a:pt x="2885086" y="2885085"/>
                </a:lnTo>
                <a:lnTo>
                  <a:pt x="0" y="2885085"/>
                </a:lnTo>
                <a:lnTo>
                  <a:pt x="0" y="0"/>
                </a:lnTo>
                <a:close/>
              </a:path>
            </a:pathLst>
          </a:custGeom>
          <a:blipFill dpi="0" rotWithShape="1">
            <a:blip r:embed="rId3">
              <a:alphaModFix amt="29000"/>
            </a:blip>
            <a:srcRect/>
            <a:stretch>
              <a:fillRect l="-16685" r="-2298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5"/>
          <p:cNvSpPr txBox="1"/>
          <p:nvPr/>
        </p:nvSpPr>
        <p:spPr>
          <a:xfrm>
            <a:off x="3529479" y="309171"/>
            <a:ext cx="11076123" cy="2154436"/>
          </a:xfrm>
          <a:prstGeom prst="rect">
            <a:avLst/>
          </a:prstGeom>
          <a:noFill/>
          <a:ln>
            <a:noFill/>
          </a:ln>
        </p:spPr>
        <p:txBody>
          <a:bodyPr spcFirstLastPara="1" wrap="square" lIns="0" tIns="0" rIns="0" bIns="0" anchor="t" anchorCtr="0">
            <a:spAutoFit/>
          </a:bodyPr>
          <a:lstStyle/>
          <a:p>
            <a:pPr lvl="0" algn="ctr">
              <a:lnSpc>
                <a:spcPct val="140000"/>
              </a:lnSpc>
            </a:pPr>
            <a:r>
              <a:rPr lang="en-US" sz="5000" b="1" dirty="0">
                <a:solidFill>
                  <a:srgbClr val="F4F1E9"/>
                </a:solidFill>
                <a:latin typeface="Inter"/>
                <a:ea typeface="Inter"/>
                <a:cs typeface="Inter"/>
                <a:sym typeface="Inter"/>
              </a:rPr>
              <a:t>Panel </a:t>
            </a:r>
            <a:r>
              <a:rPr lang="en-US" sz="5000" b="1" dirty="0" smtClean="0">
                <a:solidFill>
                  <a:srgbClr val="F4F1E9"/>
                </a:solidFill>
                <a:latin typeface="Inter"/>
                <a:ea typeface="Inter"/>
                <a:cs typeface="Inter"/>
                <a:sym typeface="Inter"/>
              </a:rPr>
              <a:t>2: </a:t>
            </a:r>
            <a:r>
              <a:rPr lang="en-US" sz="5000" b="1" dirty="0">
                <a:solidFill>
                  <a:srgbClr val="F4F1E9"/>
                </a:solidFill>
                <a:latin typeface="Inter"/>
                <a:ea typeface="Inter"/>
                <a:cs typeface="Inter"/>
                <a:sym typeface="Inter"/>
              </a:rPr>
              <a:t>Muslim Delegations to Israel — Eyewitness Accounts</a:t>
            </a:r>
            <a:endParaRPr sz="5000" dirty="0"/>
          </a:p>
        </p:txBody>
      </p:sp>
      <p:sp>
        <p:nvSpPr>
          <p:cNvPr id="130" name="Google Shape;130;p5"/>
          <p:cNvSpPr/>
          <p:nvPr/>
        </p:nvSpPr>
        <p:spPr>
          <a:xfrm>
            <a:off x="15817762" y="0"/>
            <a:ext cx="2470238" cy="2463607"/>
          </a:xfrm>
          <a:custGeom>
            <a:avLst/>
            <a:gdLst/>
            <a:ahLst/>
            <a:cxnLst/>
            <a:rect l="l" t="t" r="r" b="b"/>
            <a:pathLst>
              <a:path w="2470238" h="2463607" extrusionOk="0">
                <a:moveTo>
                  <a:pt x="0" y="0"/>
                </a:moveTo>
                <a:lnTo>
                  <a:pt x="2470238" y="0"/>
                </a:lnTo>
                <a:lnTo>
                  <a:pt x="2470238" y="2463607"/>
                </a:lnTo>
                <a:lnTo>
                  <a:pt x="0" y="246360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Rectangle 1"/>
          <p:cNvSpPr/>
          <p:nvPr/>
        </p:nvSpPr>
        <p:spPr>
          <a:xfrm>
            <a:off x="472943" y="8850037"/>
            <a:ext cx="2525050" cy="830997"/>
          </a:xfrm>
          <a:prstGeom prst="rect">
            <a:avLst/>
          </a:prstGeom>
        </p:spPr>
        <p:txBody>
          <a:bodyPr wrap="none">
            <a:spAutoFit/>
          </a:bodyPr>
          <a:lstStyle/>
          <a:p>
            <a:r>
              <a:rPr lang="en-US" sz="2400" b="1" dirty="0">
                <a:solidFill>
                  <a:schemeClr val="bg1"/>
                </a:solidFill>
                <a:latin typeface="Inter"/>
                <a:ea typeface="Inter"/>
                <a:cs typeface="Inter"/>
                <a:sym typeface="Inter"/>
              </a:rPr>
              <a:t>Moderator: </a:t>
            </a:r>
            <a:endParaRPr lang="en-US" sz="2400" b="1" dirty="0" smtClean="0">
              <a:solidFill>
                <a:schemeClr val="bg1"/>
              </a:solidFill>
              <a:latin typeface="Inter"/>
              <a:ea typeface="Inter"/>
              <a:cs typeface="Inter"/>
              <a:sym typeface="Inter"/>
            </a:endParaRPr>
          </a:p>
          <a:p>
            <a:r>
              <a:rPr lang="en-US" sz="2400" b="1" dirty="0" err="1" smtClean="0">
                <a:solidFill>
                  <a:schemeClr val="bg1"/>
                </a:solidFill>
                <a:latin typeface="Inter"/>
                <a:ea typeface="Inter"/>
                <a:cs typeface="Inter"/>
                <a:sym typeface="Inter"/>
              </a:rPr>
              <a:t>Wajid</a:t>
            </a:r>
            <a:r>
              <a:rPr lang="en-US" sz="2400" b="1" dirty="0" smtClean="0">
                <a:solidFill>
                  <a:schemeClr val="bg1"/>
                </a:solidFill>
                <a:latin typeface="Inter"/>
                <a:ea typeface="Inter"/>
                <a:cs typeface="Inter"/>
                <a:sym typeface="Inter"/>
              </a:rPr>
              <a:t> </a:t>
            </a:r>
            <a:r>
              <a:rPr lang="en-US" sz="2400" b="1" dirty="0">
                <a:solidFill>
                  <a:schemeClr val="bg1"/>
                </a:solidFill>
                <a:latin typeface="Inter"/>
                <a:ea typeface="Inter"/>
                <a:cs typeface="Inter"/>
                <a:sym typeface="Inter"/>
              </a:rPr>
              <a:t>Ali Syed; </a:t>
            </a:r>
            <a:endParaRPr lang="en-US" sz="2400" dirty="0">
              <a:solidFill>
                <a:schemeClr val="bg1"/>
              </a:solidFill>
            </a:endParaRPr>
          </a:p>
        </p:txBody>
      </p:sp>
      <p:sp>
        <p:nvSpPr>
          <p:cNvPr id="6" name="Oval 5"/>
          <p:cNvSpPr/>
          <p:nvPr/>
        </p:nvSpPr>
        <p:spPr>
          <a:xfrm>
            <a:off x="472943" y="3013983"/>
            <a:ext cx="4492280" cy="5285678"/>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242037" y="8772160"/>
            <a:ext cx="1967205" cy="434734"/>
          </a:xfrm>
          <a:prstGeom prst="rect">
            <a:avLst/>
          </a:prstGeom>
        </p:spPr>
        <p:txBody>
          <a:bodyPr wrap="none">
            <a:spAutoFit/>
          </a:bodyPr>
          <a:lstStyle/>
          <a:p>
            <a:pPr lvl="0" algn="ctr">
              <a:lnSpc>
                <a:spcPct val="122000"/>
              </a:lnSpc>
            </a:pPr>
            <a:r>
              <a:rPr lang="en-US" sz="2000" b="1" dirty="0">
                <a:solidFill>
                  <a:schemeClr val="bg1"/>
                </a:solidFill>
                <a:latin typeface="Inter"/>
                <a:ea typeface="Inter"/>
                <a:cs typeface="Inter"/>
                <a:sym typeface="Inter"/>
              </a:rPr>
              <a:t> </a:t>
            </a:r>
            <a:r>
              <a:rPr lang="en-US" sz="2000" b="1" dirty="0" err="1">
                <a:solidFill>
                  <a:schemeClr val="bg1"/>
                </a:solidFill>
                <a:latin typeface="Inter"/>
                <a:ea typeface="Inter"/>
                <a:cs typeface="Inter"/>
                <a:sym typeface="Inter"/>
              </a:rPr>
              <a:t>Sonali</a:t>
            </a:r>
            <a:r>
              <a:rPr lang="en-US" sz="2000" b="1" dirty="0">
                <a:solidFill>
                  <a:schemeClr val="bg1"/>
                </a:solidFill>
                <a:latin typeface="Inter"/>
                <a:ea typeface="Inter"/>
                <a:cs typeface="Inter"/>
                <a:sym typeface="Inter"/>
              </a:rPr>
              <a:t> </a:t>
            </a:r>
            <a:r>
              <a:rPr lang="en-US" sz="2000" b="1" dirty="0" smtClean="0">
                <a:solidFill>
                  <a:schemeClr val="bg1"/>
                </a:solidFill>
                <a:latin typeface="Inter"/>
                <a:ea typeface="Inter"/>
                <a:cs typeface="Inter"/>
                <a:sym typeface="Inter"/>
              </a:rPr>
              <a:t>Tucker</a:t>
            </a:r>
            <a:endParaRPr lang="en-US" sz="2000" dirty="0">
              <a:solidFill>
                <a:schemeClr val="bg1"/>
              </a:solidFill>
            </a:endParaRPr>
          </a:p>
        </p:txBody>
      </p:sp>
      <p:sp>
        <p:nvSpPr>
          <p:cNvPr id="4" name="Rectangle 3"/>
          <p:cNvSpPr/>
          <p:nvPr/>
        </p:nvSpPr>
        <p:spPr>
          <a:xfrm>
            <a:off x="9888812" y="6064493"/>
            <a:ext cx="2488181" cy="435312"/>
          </a:xfrm>
          <a:prstGeom prst="rect">
            <a:avLst/>
          </a:prstGeom>
        </p:spPr>
        <p:txBody>
          <a:bodyPr wrap="none">
            <a:spAutoFit/>
          </a:bodyPr>
          <a:lstStyle/>
          <a:p>
            <a:pPr lvl="0" algn="ctr">
              <a:lnSpc>
                <a:spcPct val="122000"/>
              </a:lnSpc>
            </a:pPr>
            <a:r>
              <a:rPr lang="en-US" sz="2000" b="1" dirty="0">
                <a:solidFill>
                  <a:schemeClr val="bg1"/>
                </a:solidFill>
                <a:latin typeface="Inter"/>
                <a:ea typeface="Inter"/>
                <a:cs typeface="Inter"/>
                <a:sym typeface="Inter"/>
              </a:rPr>
              <a:t>Syed Anwar </a:t>
            </a:r>
            <a:r>
              <a:rPr lang="en-US" sz="2000" b="1" dirty="0" err="1" smtClean="0">
                <a:solidFill>
                  <a:schemeClr val="bg1"/>
                </a:solidFill>
                <a:latin typeface="Inter"/>
                <a:ea typeface="Inter"/>
                <a:cs typeface="Inter"/>
                <a:sym typeface="Inter"/>
              </a:rPr>
              <a:t>Wasti</a:t>
            </a:r>
            <a:endParaRPr lang="en-US" sz="2000" b="1" dirty="0">
              <a:solidFill>
                <a:schemeClr val="bg1"/>
              </a:solidFill>
              <a:latin typeface="Inter"/>
              <a:ea typeface="Inter"/>
              <a:cs typeface="Inter"/>
              <a:sym typeface="Inter"/>
            </a:endParaRPr>
          </a:p>
        </p:txBody>
      </p:sp>
      <p:sp>
        <p:nvSpPr>
          <p:cNvPr id="10" name="Google Shape;128;p5"/>
          <p:cNvSpPr txBox="1"/>
          <p:nvPr/>
        </p:nvSpPr>
        <p:spPr>
          <a:xfrm>
            <a:off x="11453286" y="8748470"/>
            <a:ext cx="6296346" cy="750975"/>
          </a:xfrm>
          <a:prstGeom prst="rect">
            <a:avLst/>
          </a:prstGeom>
          <a:noFill/>
          <a:ln>
            <a:noFill/>
          </a:ln>
        </p:spPr>
        <p:txBody>
          <a:bodyPr spcFirstLastPara="1" wrap="square" lIns="0" tIns="0" rIns="0" bIns="0" anchor="t" anchorCtr="0">
            <a:spAutoFit/>
          </a:bodyPr>
          <a:lstStyle/>
          <a:p>
            <a:pPr lvl="0" algn="ctr">
              <a:lnSpc>
                <a:spcPct val="122000"/>
              </a:lnSpc>
            </a:pPr>
            <a:r>
              <a:rPr lang="en-US" sz="2000" b="1" dirty="0" smtClean="0">
                <a:solidFill>
                  <a:schemeClr val="bg1"/>
                </a:solidFill>
                <a:latin typeface="Inter"/>
                <a:ea typeface="Inter"/>
                <a:cs typeface="Inter"/>
                <a:sym typeface="Inter"/>
              </a:rPr>
              <a:t>Mohammad </a:t>
            </a:r>
            <a:r>
              <a:rPr lang="en-US" sz="2000" b="1" dirty="0" err="1">
                <a:solidFill>
                  <a:schemeClr val="bg1"/>
                </a:solidFill>
                <a:latin typeface="Inter"/>
                <a:ea typeface="Inter"/>
                <a:cs typeface="Inter"/>
                <a:sym typeface="Inter"/>
              </a:rPr>
              <a:t>Saifur</a:t>
            </a:r>
            <a:r>
              <a:rPr lang="en-US" sz="2000" b="1" dirty="0">
                <a:solidFill>
                  <a:schemeClr val="bg1"/>
                </a:solidFill>
                <a:latin typeface="Inter"/>
                <a:ea typeface="Inter"/>
                <a:cs typeface="Inter"/>
                <a:sym typeface="Inter"/>
              </a:rPr>
              <a:t> Rahman </a:t>
            </a:r>
            <a:r>
              <a:rPr lang="en-US" sz="2000" b="1" dirty="0" smtClean="0">
                <a:solidFill>
                  <a:schemeClr val="bg1"/>
                </a:solidFill>
                <a:latin typeface="Inter"/>
                <a:ea typeface="Inter"/>
                <a:cs typeface="Inter"/>
                <a:sym typeface="Inter"/>
              </a:rPr>
              <a:t>Chowdhury</a:t>
            </a:r>
          </a:p>
          <a:p>
            <a:pPr lvl="0" algn="ctr">
              <a:lnSpc>
                <a:spcPct val="122000"/>
              </a:lnSpc>
            </a:pPr>
            <a:endParaRPr lang="en-US" sz="2000" b="1" dirty="0">
              <a:solidFill>
                <a:schemeClr val="bg1"/>
              </a:solidFill>
              <a:latin typeface="Inter"/>
              <a:ea typeface="Inter"/>
              <a:cs typeface="Inter"/>
              <a:sym typeface="Inter"/>
            </a:endParaRPr>
          </a:p>
        </p:txBody>
      </p:sp>
      <p:sp>
        <p:nvSpPr>
          <p:cNvPr id="11" name="Oval 10"/>
          <p:cNvSpPr/>
          <p:nvPr/>
        </p:nvSpPr>
        <p:spPr>
          <a:xfrm>
            <a:off x="9335932" y="2761702"/>
            <a:ext cx="3265773" cy="3004695"/>
          </a:xfrm>
          <a:prstGeom prst="ellipse">
            <a:avLst/>
          </a:prstGeom>
          <a:blipFill dpi="0" rotWithShape="1">
            <a:blip r:embed="rId6"/>
            <a:srcRect/>
            <a:stretch>
              <a:fillRect l="1000" t="-13000" r="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2968572" y="5368015"/>
            <a:ext cx="3265773" cy="3004695"/>
          </a:xfrm>
          <a:prstGeom prst="ellipse">
            <a:avLst/>
          </a:prstGeom>
          <a:blipFill dpi="0" rotWithShape="1">
            <a:blip r:embed="rId7"/>
            <a:srcRect/>
            <a:stretch>
              <a:fillRect l="-1000" t="1000" b="-5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592752" y="5368015"/>
            <a:ext cx="3265773" cy="3004695"/>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470;p39"/>
          <p:cNvSpPr txBox="1"/>
          <p:nvPr/>
        </p:nvSpPr>
        <p:spPr>
          <a:xfrm>
            <a:off x="4691810" y="9633956"/>
            <a:ext cx="14454485" cy="500137"/>
          </a:xfrm>
          <a:prstGeom prst="rect">
            <a:avLst/>
          </a:prstGeom>
          <a:noFill/>
          <a:ln>
            <a:noFill/>
          </a:ln>
        </p:spPr>
        <p:txBody>
          <a:bodyPr spcFirstLastPara="1" wrap="square" lIns="0" tIns="0" rIns="0" bIns="0" anchor="t" anchorCtr="0">
            <a:spAutoFit/>
          </a:bodyPr>
          <a:lstStyle/>
          <a:p>
            <a:pPr marL="0" marR="0" lvl="0" indent="0" algn="l" rtl="0">
              <a:lnSpc>
                <a:spcPct val="130004"/>
              </a:lnSpc>
              <a:spcBef>
                <a:spcPts val="0"/>
              </a:spcBef>
              <a:spcAft>
                <a:spcPts val="0"/>
              </a:spcAft>
              <a:buNone/>
            </a:pPr>
            <a:r>
              <a:rPr lang="en-US" sz="2500" b="1" dirty="0">
                <a:solidFill>
                  <a:schemeClr val="bg1"/>
                </a:solidFill>
                <a:latin typeface="Inter"/>
                <a:ea typeface="Inter"/>
                <a:cs typeface="Inter"/>
                <a:sym typeface="Inter"/>
              </a:rPr>
              <a:t>#AMMWEC </a:t>
            </a:r>
            <a:r>
              <a:rPr lang="en-US" sz="2500" b="1" dirty="0" smtClean="0">
                <a:solidFill>
                  <a:schemeClr val="bg1"/>
                </a:solidFill>
                <a:latin typeface="Inter"/>
                <a:ea typeface="Inter"/>
                <a:cs typeface="Inter"/>
                <a:sym typeface="Inter"/>
              </a:rPr>
              <a:t>#</a:t>
            </a:r>
            <a:r>
              <a:rPr lang="en-US" sz="2500" b="1" dirty="0" err="1" smtClean="0">
                <a:solidFill>
                  <a:schemeClr val="bg1"/>
                </a:solidFill>
                <a:latin typeface="Inter"/>
                <a:ea typeface="Inter"/>
                <a:cs typeface="Inter"/>
                <a:sym typeface="Inter"/>
              </a:rPr>
              <a:t>AMMWECCoalition</a:t>
            </a:r>
            <a:r>
              <a:rPr lang="en-US" sz="2500" b="1" dirty="0" smtClean="0">
                <a:solidFill>
                  <a:schemeClr val="bg1"/>
                </a:solidFill>
                <a:latin typeface="Inter"/>
                <a:ea typeface="Inter"/>
                <a:cs typeface="Inter"/>
                <a:sym typeface="Inter"/>
              </a:rPr>
              <a:t> #</a:t>
            </a:r>
            <a:r>
              <a:rPr lang="en-US" sz="2500" b="1" dirty="0">
                <a:solidFill>
                  <a:schemeClr val="bg1"/>
                </a:solidFill>
                <a:latin typeface="Inter"/>
                <a:ea typeface="Inter"/>
                <a:cs typeface="Inter"/>
                <a:sym typeface="Inter"/>
              </a:rPr>
              <a:t>Antisemitism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HatehurtsUsAll</a:t>
            </a:r>
            <a:r>
              <a:rPr lang="en-US" sz="2500" b="1" dirty="0">
                <a:solidFill>
                  <a:schemeClr val="bg1"/>
                </a:solidFill>
                <a:latin typeface="Inter"/>
                <a:ea typeface="Inter"/>
                <a:cs typeface="Inter"/>
                <a:sym typeface="Inter"/>
              </a:rPr>
              <a:t> </a:t>
            </a:r>
            <a:r>
              <a:rPr lang="en-US" sz="2500" b="1" dirty="0" smtClean="0">
                <a:solidFill>
                  <a:schemeClr val="bg1"/>
                </a:solidFill>
                <a:latin typeface="Inter"/>
                <a:ea typeface="Inter"/>
                <a:cs typeface="Inter"/>
                <a:sym typeface="Inter"/>
              </a:rPr>
              <a:t> #</a:t>
            </a:r>
            <a:r>
              <a:rPr lang="en-US" sz="2500" b="1" dirty="0" err="1">
                <a:solidFill>
                  <a:schemeClr val="bg1"/>
                </a:solidFill>
                <a:latin typeface="Inter"/>
                <a:ea typeface="Inter"/>
                <a:cs typeface="Inter"/>
                <a:sym typeface="Inter"/>
              </a:rPr>
              <a:t>UniteAgainstHate</a:t>
            </a:r>
            <a:endParaRPr sz="2500" dirty="0">
              <a:solidFill>
                <a:schemeClr val="bg1"/>
              </a:solidFill>
            </a:endParaRPr>
          </a:p>
        </p:txBody>
      </p:sp>
    </p:spTree>
    <p:extLst>
      <p:ext uri="{BB962C8B-B14F-4D97-AF65-F5344CB8AC3E}">
        <p14:creationId xmlns:p14="http://schemas.microsoft.com/office/powerpoint/2010/main" val="1186687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5597</TotalTime>
  <Words>1539</Words>
  <Application>Microsoft Office PowerPoint</Application>
  <PresentationFormat>Custom</PresentationFormat>
  <Paragraphs>362</Paragraphs>
  <Slides>53</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Bahnschrift SemiBold</vt:lpstr>
      <vt:lpstr>Arial</vt:lpstr>
      <vt:lpstr>Inter</vt:lpstr>
      <vt:lpstr>Calibri Light</vt:lpstr>
      <vt:lpstr>Calibri</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KASHIF MIRZA</cp:lastModifiedBy>
  <cp:revision>68</cp:revision>
  <dcterms:created xsi:type="dcterms:W3CDTF">2006-08-16T00:00:00Z</dcterms:created>
  <dcterms:modified xsi:type="dcterms:W3CDTF">2026-07-12T21:17:53Z</dcterms:modified>
</cp:coreProperties>
</file>